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46" d="100"/>
          <a:sy n="146" d="100"/>
        </p:scale>
        <p:origin x="59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5be216533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d5be21653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d5be216533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d5be21653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d5be21653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d5be21653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d5be216533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d5be21653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d5be21653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d5be21653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d5be21653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d5be21653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d5be216533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d5be21653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d5be216533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d5be21653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197daa903c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197daa903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197daa903c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197daa903c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d5be216533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d5be21653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d5be216533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d5be21653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 y="519150"/>
            <a:ext cx="627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Blue Buffalo</a:t>
            </a:r>
            <a:endParaRPr/>
          </a:p>
        </p:txBody>
      </p:sp>
      <p:sp>
        <p:nvSpPr>
          <p:cNvPr id="55" name="Google Shape;55;p13"/>
          <p:cNvSpPr txBox="1">
            <a:spLocks noGrp="1"/>
          </p:cNvSpPr>
          <p:nvPr>
            <p:ph type="subTitle" idx="1"/>
          </p:nvPr>
        </p:nvSpPr>
        <p:spPr>
          <a:xfrm>
            <a:off x="752850" y="2571750"/>
            <a:ext cx="4764900" cy="699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6205825" y="1504588"/>
            <a:ext cx="2834225" cy="2834225"/>
          </a:xfrm>
          <a:prstGeom prst="rect">
            <a:avLst/>
          </a:prstGeom>
          <a:noFill/>
          <a:ln>
            <a:noFill/>
          </a:ln>
        </p:spPr>
      </p:pic>
      <p:pic>
        <p:nvPicPr>
          <p:cNvPr id="57" name="Google Shape;57;p13"/>
          <p:cNvPicPr preferRelativeResize="0"/>
          <p:nvPr/>
        </p:nvPicPr>
        <p:blipFill>
          <a:blip r:embed="rId4">
            <a:alphaModFix/>
          </a:blip>
          <a:stretch>
            <a:fillRect/>
          </a:stretch>
        </p:blipFill>
        <p:spPr>
          <a:xfrm>
            <a:off x="6101863" y="0"/>
            <a:ext cx="3042137" cy="1017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Health Benefits </a:t>
            </a:r>
            <a:endParaRPr/>
          </a:p>
        </p:txBody>
      </p:sp>
      <p:sp>
        <p:nvSpPr>
          <p:cNvPr id="145" name="Google Shape;145;p22"/>
          <p:cNvSpPr txBox="1">
            <a:spLocks noGrp="1"/>
          </p:cNvSpPr>
          <p:nvPr>
            <p:ph type="body" idx="1"/>
          </p:nvPr>
        </p:nvSpPr>
        <p:spPr>
          <a:xfrm>
            <a:off x="5778900" y="1232625"/>
            <a:ext cx="3365100" cy="380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Customers value teeth cleaning and digestion health the most out of any of the benefits </a:t>
            </a:r>
            <a:endParaRPr/>
          </a:p>
          <a:p>
            <a:pPr marL="0" lvl="0" indent="0" algn="l" rtl="0">
              <a:spcBef>
                <a:spcPts val="1200"/>
              </a:spcBef>
              <a:spcAft>
                <a:spcPts val="1200"/>
              </a:spcAft>
              <a:buNone/>
            </a:pPr>
            <a:r>
              <a:rPr lang="en"/>
              <a:t>In the other section, CBD was suggested a couple times, leading to believe that some customers find it important </a:t>
            </a:r>
            <a:endParaRPr/>
          </a:p>
        </p:txBody>
      </p:sp>
      <p:pic>
        <p:nvPicPr>
          <p:cNvPr id="146" name="Google Shape;146;p22"/>
          <p:cNvPicPr preferRelativeResize="0"/>
          <p:nvPr/>
        </p:nvPicPr>
        <p:blipFill>
          <a:blip r:embed="rId3">
            <a:alphaModFix/>
          </a:blip>
          <a:stretch>
            <a:fillRect/>
          </a:stretch>
        </p:blipFill>
        <p:spPr>
          <a:xfrm>
            <a:off x="6101887" y="0"/>
            <a:ext cx="3042113" cy="1017725"/>
          </a:xfrm>
          <a:prstGeom prst="rect">
            <a:avLst/>
          </a:prstGeom>
          <a:noFill/>
          <a:ln>
            <a:noFill/>
          </a:ln>
        </p:spPr>
      </p:pic>
      <p:sp>
        <p:nvSpPr>
          <p:cNvPr id="147" name="Google Shape;147;p22"/>
          <p:cNvSpPr txBox="1"/>
          <p:nvPr/>
        </p:nvSpPr>
        <p:spPr>
          <a:xfrm>
            <a:off x="148050" y="4568850"/>
            <a:ext cx="5315400" cy="2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434343"/>
                </a:solidFill>
              </a:rPr>
              <a:t>Base = Total Gen. Pop. (n=250) </a:t>
            </a:r>
            <a:endParaRPr sz="900">
              <a:solidFill>
                <a:srgbClr val="434343"/>
              </a:solidFill>
            </a:endParaRPr>
          </a:p>
          <a:p>
            <a:pPr marL="0" lvl="0" indent="0" algn="l" rtl="0">
              <a:spcBef>
                <a:spcPts val="0"/>
              </a:spcBef>
              <a:spcAft>
                <a:spcPts val="0"/>
              </a:spcAft>
              <a:buNone/>
            </a:pPr>
            <a:r>
              <a:rPr lang="en" sz="900">
                <a:solidFill>
                  <a:srgbClr val="434343"/>
                </a:solidFill>
              </a:rPr>
              <a:t>Q13. Which health benefits are important to you when deciding upon giving treats to your</a:t>
            </a:r>
            <a:endParaRPr sz="900">
              <a:solidFill>
                <a:srgbClr val="434343"/>
              </a:solidFill>
            </a:endParaRPr>
          </a:p>
          <a:p>
            <a:pPr marL="0" lvl="0" indent="0" algn="l" rtl="0">
              <a:spcBef>
                <a:spcPts val="0"/>
              </a:spcBef>
              <a:spcAft>
                <a:spcPts val="0"/>
              </a:spcAft>
              <a:buNone/>
            </a:pPr>
            <a:r>
              <a:rPr lang="en" sz="900">
                <a:solidFill>
                  <a:srgbClr val="434343"/>
                </a:solidFill>
              </a:rPr>
              <a:t>dog(s)?</a:t>
            </a:r>
            <a:endParaRPr sz="900">
              <a:solidFill>
                <a:srgbClr val="434343"/>
              </a:solidFill>
            </a:endParaRPr>
          </a:p>
        </p:txBody>
      </p:sp>
      <p:pic>
        <p:nvPicPr>
          <p:cNvPr id="148" name="Google Shape;148;p22" title="Chart"/>
          <p:cNvPicPr preferRelativeResize="0"/>
          <p:nvPr/>
        </p:nvPicPr>
        <p:blipFill>
          <a:blip r:embed="rId4">
            <a:alphaModFix/>
          </a:blip>
          <a:stretch>
            <a:fillRect/>
          </a:stretch>
        </p:blipFill>
        <p:spPr>
          <a:xfrm>
            <a:off x="152400" y="1170125"/>
            <a:ext cx="5250120" cy="32463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Product Preference </a:t>
            </a:r>
            <a:endParaRPr/>
          </a:p>
        </p:txBody>
      </p:sp>
      <p:sp>
        <p:nvSpPr>
          <p:cNvPr id="154" name="Google Shape;154;p23"/>
          <p:cNvSpPr txBox="1">
            <a:spLocks noGrp="1"/>
          </p:cNvSpPr>
          <p:nvPr>
            <p:ph type="body" idx="1"/>
          </p:nvPr>
        </p:nvSpPr>
        <p:spPr>
          <a:xfrm>
            <a:off x="6356975" y="1152475"/>
            <a:ext cx="2695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For both customers and non-customers, food and treats are what they look for in Blue Buffalo </a:t>
            </a:r>
            <a:endParaRPr/>
          </a:p>
          <a:p>
            <a:pPr marL="0" lvl="0" indent="0" algn="l" rtl="0">
              <a:spcBef>
                <a:spcPts val="1200"/>
              </a:spcBef>
              <a:spcAft>
                <a:spcPts val="1200"/>
              </a:spcAft>
              <a:buNone/>
            </a:pPr>
            <a:r>
              <a:rPr lang="en"/>
              <a:t>For non-customers, things like chew toys and other accessories are also interesting to them </a:t>
            </a:r>
            <a:endParaRPr/>
          </a:p>
        </p:txBody>
      </p:sp>
      <p:pic>
        <p:nvPicPr>
          <p:cNvPr id="155" name="Google Shape;155;p23"/>
          <p:cNvPicPr preferRelativeResize="0"/>
          <p:nvPr/>
        </p:nvPicPr>
        <p:blipFill>
          <a:blip r:embed="rId3">
            <a:alphaModFix/>
          </a:blip>
          <a:stretch>
            <a:fillRect/>
          </a:stretch>
        </p:blipFill>
        <p:spPr>
          <a:xfrm>
            <a:off x="6101887" y="0"/>
            <a:ext cx="3042113" cy="1017725"/>
          </a:xfrm>
          <a:prstGeom prst="rect">
            <a:avLst/>
          </a:prstGeom>
          <a:noFill/>
          <a:ln>
            <a:noFill/>
          </a:ln>
        </p:spPr>
      </p:pic>
      <p:pic>
        <p:nvPicPr>
          <p:cNvPr id="156" name="Google Shape;156;p23" title="Chart"/>
          <p:cNvPicPr preferRelativeResize="0"/>
          <p:nvPr/>
        </p:nvPicPr>
        <p:blipFill rotWithShape="1">
          <a:blip r:embed="rId4">
            <a:alphaModFix/>
          </a:blip>
          <a:srcRect l="22435" r="20823"/>
          <a:stretch/>
        </p:blipFill>
        <p:spPr>
          <a:xfrm>
            <a:off x="4038088" y="30550"/>
            <a:ext cx="1561575" cy="1678450"/>
          </a:xfrm>
          <a:prstGeom prst="rect">
            <a:avLst/>
          </a:prstGeom>
          <a:noFill/>
          <a:ln>
            <a:noFill/>
          </a:ln>
        </p:spPr>
      </p:pic>
      <p:sp>
        <p:nvSpPr>
          <p:cNvPr id="157" name="Google Shape;157;p23"/>
          <p:cNvSpPr txBox="1"/>
          <p:nvPr/>
        </p:nvSpPr>
        <p:spPr>
          <a:xfrm>
            <a:off x="0" y="4447600"/>
            <a:ext cx="9144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434343"/>
                </a:solidFill>
              </a:rPr>
              <a:t>Base = Total Gen. Pop. (n=250) </a:t>
            </a:r>
            <a:endParaRPr sz="900">
              <a:solidFill>
                <a:srgbClr val="434343"/>
              </a:solidFill>
            </a:endParaRPr>
          </a:p>
          <a:p>
            <a:pPr marL="0" lvl="0" indent="0" algn="l" rtl="0">
              <a:spcBef>
                <a:spcPts val="0"/>
              </a:spcBef>
              <a:spcAft>
                <a:spcPts val="0"/>
              </a:spcAft>
              <a:buNone/>
            </a:pPr>
            <a:r>
              <a:rPr lang="en" sz="900">
                <a:solidFill>
                  <a:srgbClr val="434343"/>
                </a:solidFill>
              </a:rPr>
              <a:t>Q14 .,You've indicated that you have heard of the Blue Buffalo Brand. Have you ever purchased products from this brand? Q15 Which of the following products have you purchased from Blue Buffalo?, Q17 You have indicated that you have not purchased products from the Blue Buffalo brand. Would you consider purchasing any of the following products if they were improved/added to the brand?</a:t>
            </a:r>
            <a:endParaRPr sz="900">
              <a:solidFill>
                <a:srgbClr val="434343"/>
              </a:solidFill>
            </a:endParaRPr>
          </a:p>
        </p:txBody>
      </p:sp>
      <p:sp>
        <p:nvSpPr>
          <p:cNvPr id="158" name="Google Shape;158;p23"/>
          <p:cNvSpPr txBox="1"/>
          <p:nvPr/>
        </p:nvSpPr>
        <p:spPr>
          <a:xfrm>
            <a:off x="661325" y="2042225"/>
            <a:ext cx="2151300" cy="32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rPr>
              <a:t>Have Purchased</a:t>
            </a:r>
            <a:endParaRPr sz="1800">
              <a:solidFill>
                <a:schemeClr val="dk2"/>
              </a:solidFill>
            </a:endParaRPr>
          </a:p>
        </p:txBody>
      </p:sp>
      <p:sp>
        <p:nvSpPr>
          <p:cNvPr id="159" name="Google Shape;159;p23"/>
          <p:cNvSpPr txBox="1"/>
          <p:nvPr/>
        </p:nvSpPr>
        <p:spPr>
          <a:xfrm>
            <a:off x="3968075" y="2042213"/>
            <a:ext cx="1848300" cy="32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rPr>
              <a:t>Might Purchase </a:t>
            </a:r>
            <a:endParaRPr sz="1800">
              <a:solidFill>
                <a:schemeClr val="dk2"/>
              </a:solidFill>
            </a:endParaRPr>
          </a:p>
        </p:txBody>
      </p:sp>
      <p:pic>
        <p:nvPicPr>
          <p:cNvPr id="160" name="Google Shape;160;p23" title="Chart"/>
          <p:cNvPicPr preferRelativeResize="0"/>
          <p:nvPr/>
        </p:nvPicPr>
        <p:blipFill>
          <a:blip r:embed="rId5">
            <a:alphaModFix/>
          </a:blip>
          <a:stretch>
            <a:fillRect/>
          </a:stretch>
        </p:blipFill>
        <p:spPr>
          <a:xfrm>
            <a:off x="3427477" y="2503900"/>
            <a:ext cx="2929497" cy="1811406"/>
          </a:xfrm>
          <a:prstGeom prst="rect">
            <a:avLst/>
          </a:prstGeom>
          <a:noFill/>
          <a:ln>
            <a:noFill/>
          </a:ln>
        </p:spPr>
      </p:pic>
      <p:pic>
        <p:nvPicPr>
          <p:cNvPr id="161" name="Google Shape;161;p23" title="Chart"/>
          <p:cNvPicPr preferRelativeResize="0"/>
          <p:nvPr/>
        </p:nvPicPr>
        <p:blipFill>
          <a:blip r:embed="rId6">
            <a:alphaModFix/>
          </a:blip>
          <a:stretch>
            <a:fillRect/>
          </a:stretch>
        </p:blipFill>
        <p:spPr>
          <a:xfrm>
            <a:off x="200225" y="2459388"/>
            <a:ext cx="3073503" cy="19004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Net Promoter Score </a:t>
            </a:r>
            <a:endParaRPr/>
          </a:p>
        </p:txBody>
      </p:sp>
      <p:sp>
        <p:nvSpPr>
          <p:cNvPr id="167" name="Google Shape;167;p24"/>
          <p:cNvSpPr txBox="1">
            <a:spLocks noGrp="1"/>
          </p:cNvSpPr>
          <p:nvPr>
            <p:ph type="body" idx="1"/>
          </p:nvPr>
        </p:nvSpPr>
        <p:spPr>
          <a:xfrm>
            <a:off x="311700" y="1152475"/>
            <a:ext cx="34512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Net Promoter Score is a good way to deduce brand health. </a:t>
            </a:r>
            <a:endParaRPr/>
          </a:p>
          <a:p>
            <a:pPr marL="0" lvl="0" indent="0" algn="l" rtl="0">
              <a:spcBef>
                <a:spcPts val="1200"/>
              </a:spcBef>
              <a:spcAft>
                <a:spcPts val="0"/>
              </a:spcAft>
              <a:buNone/>
            </a:pPr>
            <a:r>
              <a:rPr lang="en"/>
              <a:t>Net Promoter Score = </a:t>
            </a:r>
            <a:endParaRPr/>
          </a:p>
          <a:p>
            <a:pPr marL="0" lvl="0" indent="0" algn="l" rtl="0">
              <a:spcBef>
                <a:spcPts val="1200"/>
              </a:spcBef>
              <a:spcAft>
                <a:spcPts val="0"/>
              </a:spcAft>
              <a:buNone/>
            </a:pPr>
            <a:r>
              <a:rPr lang="en"/>
              <a:t>31.8% - 39.2% = </a:t>
            </a:r>
            <a:endParaRPr/>
          </a:p>
          <a:p>
            <a:pPr marL="0" lvl="0" indent="0" algn="l" rtl="0">
              <a:spcBef>
                <a:spcPts val="1200"/>
              </a:spcBef>
              <a:spcAft>
                <a:spcPts val="0"/>
              </a:spcAft>
              <a:buNone/>
            </a:pPr>
            <a:r>
              <a:rPr lang="en"/>
              <a:t>- 7.4%</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grpSp>
        <p:nvGrpSpPr>
          <p:cNvPr id="168" name="Google Shape;168;p24"/>
          <p:cNvGrpSpPr/>
          <p:nvPr/>
        </p:nvGrpSpPr>
        <p:grpSpPr>
          <a:xfrm>
            <a:off x="3389300" y="846888"/>
            <a:ext cx="5715000" cy="3533775"/>
            <a:chOff x="3333250" y="1400488"/>
            <a:chExt cx="5715000" cy="3533775"/>
          </a:xfrm>
        </p:grpSpPr>
        <p:pic>
          <p:nvPicPr>
            <p:cNvPr id="169" name="Google Shape;169;p24"/>
            <p:cNvPicPr preferRelativeResize="0"/>
            <p:nvPr/>
          </p:nvPicPr>
          <p:blipFill>
            <a:blip r:embed="rId3">
              <a:alphaModFix/>
            </a:blip>
            <a:stretch>
              <a:fillRect/>
            </a:stretch>
          </p:blipFill>
          <p:spPr>
            <a:xfrm>
              <a:off x="3333250" y="1400488"/>
              <a:ext cx="5715000" cy="3533775"/>
            </a:xfrm>
            <a:prstGeom prst="rect">
              <a:avLst/>
            </a:prstGeom>
            <a:noFill/>
            <a:ln>
              <a:noFill/>
            </a:ln>
          </p:spPr>
        </p:pic>
        <p:sp>
          <p:nvSpPr>
            <p:cNvPr id="170" name="Google Shape;170;p24"/>
            <p:cNvSpPr txBox="1"/>
            <p:nvPr/>
          </p:nvSpPr>
          <p:spPr>
            <a:xfrm>
              <a:off x="5290650" y="1765900"/>
              <a:ext cx="1352400" cy="5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Promotors (9-10)</a:t>
              </a:r>
              <a:endParaRPr sz="1800">
                <a:solidFill>
                  <a:schemeClr val="dk2"/>
                </a:solidFill>
              </a:endParaRPr>
            </a:p>
          </p:txBody>
        </p:sp>
        <p:sp>
          <p:nvSpPr>
            <p:cNvPr id="171" name="Google Shape;171;p24"/>
            <p:cNvSpPr txBox="1"/>
            <p:nvPr/>
          </p:nvSpPr>
          <p:spPr>
            <a:xfrm>
              <a:off x="5290650" y="2818763"/>
              <a:ext cx="1352400" cy="5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Neutral (7-8)</a:t>
              </a:r>
              <a:endParaRPr sz="1800">
                <a:solidFill>
                  <a:schemeClr val="dk2"/>
                </a:solidFill>
              </a:endParaRPr>
            </a:p>
          </p:txBody>
        </p:sp>
        <p:sp>
          <p:nvSpPr>
            <p:cNvPr id="172" name="Google Shape;172;p24"/>
            <p:cNvSpPr txBox="1"/>
            <p:nvPr/>
          </p:nvSpPr>
          <p:spPr>
            <a:xfrm>
              <a:off x="5290650" y="3871625"/>
              <a:ext cx="1352400" cy="5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2"/>
                  </a:solidFill>
                </a:rPr>
                <a:t>Detrators  (0-6)</a:t>
              </a:r>
              <a:endParaRPr sz="1800">
                <a:solidFill>
                  <a:schemeClr val="lt2"/>
                </a:solidFill>
              </a:endParaRPr>
            </a:p>
          </p:txBody>
        </p:sp>
        <p:sp>
          <p:nvSpPr>
            <p:cNvPr id="173" name="Google Shape;173;p24"/>
            <p:cNvSpPr txBox="1"/>
            <p:nvPr/>
          </p:nvSpPr>
          <p:spPr>
            <a:xfrm>
              <a:off x="6643050" y="1842975"/>
              <a:ext cx="981000" cy="6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31.8%</a:t>
              </a:r>
              <a:endParaRPr sz="1800">
                <a:solidFill>
                  <a:schemeClr val="dk2"/>
                </a:solidFill>
              </a:endParaRPr>
            </a:p>
          </p:txBody>
        </p:sp>
        <p:sp>
          <p:nvSpPr>
            <p:cNvPr id="174" name="Google Shape;174;p24"/>
            <p:cNvSpPr txBox="1"/>
            <p:nvPr/>
          </p:nvSpPr>
          <p:spPr>
            <a:xfrm>
              <a:off x="6643050" y="2857300"/>
              <a:ext cx="981000" cy="6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29%</a:t>
              </a:r>
              <a:endParaRPr sz="1800">
                <a:solidFill>
                  <a:schemeClr val="dk2"/>
                </a:solidFill>
              </a:endParaRPr>
            </a:p>
          </p:txBody>
        </p:sp>
        <p:sp>
          <p:nvSpPr>
            <p:cNvPr id="175" name="Google Shape;175;p24"/>
            <p:cNvSpPr txBox="1"/>
            <p:nvPr/>
          </p:nvSpPr>
          <p:spPr>
            <a:xfrm>
              <a:off x="6643050" y="3871625"/>
              <a:ext cx="981000" cy="6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2"/>
                  </a:solidFill>
                </a:rPr>
                <a:t>39.2%</a:t>
              </a:r>
              <a:endParaRPr sz="1800">
                <a:solidFill>
                  <a:schemeClr val="lt2"/>
                </a:solidFill>
              </a:endParaRPr>
            </a:p>
          </p:txBody>
        </p:sp>
      </p:grpSp>
      <p:pic>
        <p:nvPicPr>
          <p:cNvPr id="176" name="Google Shape;176;p24"/>
          <p:cNvPicPr preferRelativeResize="0"/>
          <p:nvPr/>
        </p:nvPicPr>
        <p:blipFill>
          <a:blip r:embed="rId4">
            <a:alphaModFix/>
          </a:blip>
          <a:stretch>
            <a:fillRect/>
          </a:stretch>
        </p:blipFill>
        <p:spPr>
          <a:xfrm>
            <a:off x="6101887" y="0"/>
            <a:ext cx="3042113" cy="1017725"/>
          </a:xfrm>
          <a:prstGeom prst="rect">
            <a:avLst/>
          </a:prstGeom>
          <a:noFill/>
          <a:ln>
            <a:noFill/>
          </a:ln>
        </p:spPr>
      </p:pic>
      <p:sp>
        <p:nvSpPr>
          <p:cNvPr id="177" name="Google Shape;177;p24"/>
          <p:cNvSpPr txBox="1"/>
          <p:nvPr/>
        </p:nvSpPr>
        <p:spPr>
          <a:xfrm>
            <a:off x="148050" y="4568850"/>
            <a:ext cx="5315400" cy="2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434343"/>
                </a:solidFill>
              </a:rPr>
              <a:t>Base = Total Gen. Pop. (n=250) </a:t>
            </a:r>
            <a:endParaRPr sz="900">
              <a:solidFill>
                <a:srgbClr val="434343"/>
              </a:solidFill>
            </a:endParaRPr>
          </a:p>
          <a:p>
            <a:pPr marL="0" lvl="0" indent="0" algn="l" rtl="0">
              <a:spcBef>
                <a:spcPts val="0"/>
              </a:spcBef>
              <a:spcAft>
                <a:spcPts val="0"/>
              </a:spcAft>
              <a:buNone/>
            </a:pPr>
            <a:r>
              <a:rPr lang="en" sz="900">
                <a:solidFill>
                  <a:srgbClr val="434343"/>
                </a:solidFill>
              </a:rPr>
              <a:t>16. How likely are you to recommend Blue Buffalo to someone looking to purchase dog products? </a:t>
            </a:r>
            <a:endParaRPr sz="900">
              <a:solidFill>
                <a:srgbClr val="43434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Recommendation </a:t>
            </a:r>
            <a:endParaRPr/>
          </a:p>
        </p:txBody>
      </p:sp>
      <p:sp>
        <p:nvSpPr>
          <p:cNvPr id="183" name="Google Shape;183;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We believe that Blue Buffalo should produce a new treat line.</a:t>
            </a:r>
            <a:endParaRPr dirty="0"/>
          </a:p>
          <a:p>
            <a:pPr marL="0" lvl="0" indent="0" algn="l" rtl="0">
              <a:spcBef>
                <a:spcPts val="1200"/>
              </a:spcBef>
              <a:spcAft>
                <a:spcPts val="0"/>
              </a:spcAft>
              <a:buNone/>
            </a:pPr>
            <a:r>
              <a:rPr lang="en" dirty="0"/>
              <a:t>There is a lot of potential new customers and current customers that want treats from Blue Buffalo</a:t>
            </a:r>
            <a:endParaRPr dirty="0"/>
          </a:p>
          <a:p>
            <a:pPr marL="0" lvl="0" indent="0" algn="l" rtl="0">
              <a:spcBef>
                <a:spcPts val="1200"/>
              </a:spcBef>
              <a:spcAft>
                <a:spcPts val="0"/>
              </a:spcAft>
              <a:buNone/>
            </a:pPr>
            <a:r>
              <a:rPr lang="en" dirty="0"/>
              <a:t>This new treat line should focus health aspects like teeth cleaning and digestion support. They should keep th</a:t>
            </a:r>
            <a:r>
              <a:rPr lang="en-US" dirty="0" err="1"/>
              <a:t>ei</a:t>
            </a:r>
            <a:r>
              <a:rPr lang="en" dirty="0"/>
              <a:t>r flavor and ingredients in mind.  </a:t>
            </a:r>
            <a:endParaRPr dirty="0"/>
          </a:p>
          <a:p>
            <a:pPr marL="0" lvl="0" indent="0" algn="l" rtl="0">
              <a:spcBef>
                <a:spcPts val="1200"/>
              </a:spcBef>
              <a:spcAft>
                <a:spcPts val="1200"/>
              </a:spcAft>
              <a:buNone/>
            </a:pPr>
            <a:r>
              <a:rPr lang="en" dirty="0"/>
              <a:t>This new treat line will keep our current customers coming back while prioritizing new consumers and trying to bring in some new loyal customers. </a:t>
            </a:r>
            <a:endParaRPr dirty="0"/>
          </a:p>
        </p:txBody>
      </p:sp>
      <p:pic>
        <p:nvPicPr>
          <p:cNvPr id="184" name="Google Shape;184;p25"/>
          <p:cNvPicPr preferRelativeResize="0"/>
          <p:nvPr/>
        </p:nvPicPr>
        <p:blipFill>
          <a:blip r:embed="rId3">
            <a:alphaModFix/>
          </a:blip>
          <a:stretch>
            <a:fillRect/>
          </a:stretch>
        </p:blipFill>
        <p:spPr>
          <a:xfrm>
            <a:off x="6101887" y="0"/>
            <a:ext cx="3042113" cy="1017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Executive Summary and Methodology</a:t>
            </a:r>
            <a:endParaRPr/>
          </a:p>
        </p:txBody>
      </p:sp>
      <p:sp>
        <p:nvSpPr>
          <p:cNvPr id="63" name="Google Shape;63;p14"/>
          <p:cNvSpPr txBox="1">
            <a:spLocks noGrp="1"/>
          </p:cNvSpPr>
          <p:nvPr>
            <p:ph type="body" idx="1"/>
          </p:nvPr>
        </p:nvSpPr>
        <p:spPr>
          <a:xfrm>
            <a:off x="311700" y="1207975"/>
            <a:ext cx="8520600" cy="3374400"/>
          </a:xfrm>
          <a:prstGeom prst="rect">
            <a:avLst/>
          </a:prstGeom>
        </p:spPr>
        <p:txBody>
          <a:bodyPr spcFirstLastPara="1" wrap="square" lIns="91425" tIns="91425" rIns="91425" bIns="91425" anchor="t" anchorCtr="0">
            <a:normAutofit/>
          </a:bodyPr>
          <a:lstStyle/>
          <a:p>
            <a:pPr marL="0" marR="0" lvl="0" indent="0" algn="l" rtl="0">
              <a:lnSpc>
                <a:spcPct val="100000"/>
              </a:lnSpc>
              <a:spcBef>
                <a:spcPts val="0"/>
              </a:spcBef>
              <a:spcAft>
                <a:spcPts val="0"/>
              </a:spcAft>
              <a:buNone/>
            </a:pPr>
            <a:r>
              <a:rPr lang="en" sz="1236">
                <a:solidFill>
                  <a:schemeClr val="dk1"/>
                </a:solidFill>
              </a:rPr>
              <a:t>The primary objective of the study is to determine if there is demand for Blue buffalo to expand their treat offerings. </a:t>
            </a:r>
            <a:endParaRPr sz="1236">
              <a:solidFill>
                <a:schemeClr val="dk1"/>
              </a:solidFill>
            </a:endParaRPr>
          </a:p>
          <a:p>
            <a:pPr marL="0" marR="0" lvl="0" indent="0" algn="l" rtl="0">
              <a:lnSpc>
                <a:spcPct val="100000"/>
              </a:lnSpc>
              <a:spcBef>
                <a:spcPts val="0"/>
              </a:spcBef>
              <a:spcAft>
                <a:spcPts val="0"/>
              </a:spcAft>
              <a:buNone/>
            </a:pPr>
            <a:r>
              <a:rPr lang="en" sz="1236">
                <a:solidFill>
                  <a:schemeClr val="dk1"/>
                </a:solidFill>
              </a:rPr>
              <a:t>Blue buffalo aims to increase their market share but introducing a new main line of treats.</a:t>
            </a:r>
            <a:endParaRPr sz="1236">
              <a:solidFill>
                <a:schemeClr val="dk1"/>
              </a:solidFill>
            </a:endParaRPr>
          </a:p>
          <a:p>
            <a:pPr marL="0" marR="0" lvl="0" indent="0" algn="l" rtl="0">
              <a:lnSpc>
                <a:spcPct val="100000"/>
              </a:lnSpc>
              <a:spcBef>
                <a:spcPts val="0"/>
              </a:spcBef>
              <a:spcAft>
                <a:spcPts val="0"/>
              </a:spcAft>
              <a:buNone/>
            </a:pPr>
            <a:endParaRPr sz="1236">
              <a:solidFill>
                <a:schemeClr val="dk1"/>
              </a:solidFill>
            </a:endParaRPr>
          </a:p>
          <a:p>
            <a:pPr marL="0" marR="0" lvl="0" indent="0" algn="l" rtl="0">
              <a:lnSpc>
                <a:spcPct val="100000"/>
              </a:lnSpc>
              <a:spcBef>
                <a:spcPts val="0"/>
              </a:spcBef>
              <a:spcAft>
                <a:spcPts val="0"/>
              </a:spcAft>
              <a:buNone/>
            </a:pPr>
            <a:r>
              <a:rPr lang="en" sz="1236">
                <a:solidFill>
                  <a:schemeClr val="dk1"/>
                </a:solidFill>
              </a:rPr>
              <a:t>As such, the objectives of this research are to :</a:t>
            </a:r>
            <a:endParaRPr sz="1236">
              <a:solidFill>
                <a:schemeClr val="dk1"/>
              </a:solidFill>
            </a:endParaRPr>
          </a:p>
          <a:p>
            <a:pPr marL="0" marR="0" lvl="0" indent="0" algn="l" rtl="0">
              <a:lnSpc>
                <a:spcPct val="100000"/>
              </a:lnSpc>
              <a:spcBef>
                <a:spcPts val="0"/>
              </a:spcBef>
              <a:spcAft>
                <a:spcPts val="0"/>
              </a:spcAft>
              <a:buNone/>
            </a:pPr>
            <a:r>
              <a:rPr lang="en" sz="1236">
                <a:solidFill>
                  <a:schemeClr val="dk1"/>
                </a:solidFill>
              </a:rPr>
              <a:t>Determine what qualities respondents look for in dog treats</a:t>
            </a:r>
            <a:endParaRPr sz="1236">
              <a:solidFill>
                <a:schemeClr val="dk1"/>
              </a:solidFill>
            </a:endParaRPr>
          </a:p>
          <a:p>
            <a:pPr marL="0" marR="0" lvl="0" indent="0" algn="l" rtl="0">
              <a:lnSpc>
                <a:spcPct val="100000"/>
              </a:lnSpc>
              <a:spcBef>
                <a:spcPts val="0"/>
              </a:spcBef>
              <a:spcAft>
                <a:spcPts val="0"/>
              </a:spcAft>
              <a:buNone/>
            </a:pPr>
            <a:r>
              <a:rPr lang="en" sz="1236">
                <a:solidFill>
                  <a:schemeClr val="dk1"/>
                </a:solidFill>
              </a:rPr>
              <a:t>Determine if our current treat offering have the qualities desired </a:t>
            </a:r>
            <a:endParaRPr sz="1236">
              <a:solidFill>
                <a:schemeClr val="dk1"/>
              </a:solidFill>
            </a:endParaRPr>
          </a:p>
          <a:p>
            <a:pPr marL="0" marR="0" lvl="0" indent="0" algn="l" rtl="0">
              <a:lnSpc>
                <a:spcPct val="100000"/>
              </a:lnSpc>
              <a:spcBef>
                <a:spcPts val="0"/>
              </a:spcBef>
              <a:spcAft>
                <a:spcPts val="0"/>
              </a:spcAft>
              <a:buNone/>
            </a:pPr>
            <a:r>
              <a:rPr lang="en" sz="1236">
                <a:solidFill>
                  <a:schemeClr val="dk1"/>
                </a:solidFill>
              </a:rPr>
              <a:t>Find out if there is a market for new treats</a:t>
            </a:r>
            <a:endParaRPr sz="1236">
              <a:solidFill>
                <a:schemeClr val="dk1"/>
              </a:solidFill>
            </a:endParaRPr>
          </a:p>
          <a:p>
            <a:pPr marL="0" marR="0" lvl="0" indent="0" algn="l" rtl="0">
              <a:lnSpc>
                <a:spcPct val="100000"/>
              </a:lnSpc>
              <a:spcBef>
                <a:spcPts val="0"/>
              </a:spcBef>
              <a:spcAft>
                <a:spcPts val="0"/>
              </a:spcAft>
              <a:buNone/>
            </a:pPr>
            <a:endParaRPr sz="1236">
              <a:solidFill>
                <a:schemeClr val="dk1"/>
              </a:solidFill>
            </a:endParaRPr>
          </a:p>
          <a:p>
            <a:pPr marL="0" marR="0" lvl="0" indent="0" algn="l" rtl="0">
              <a:lnSpc>
                <a:spcPct val="100000"/>
              </a:lnSpc>
              <a:spcBef>
                <a:spcPts val="0"/>
              </a:spcBef>
              <a:spcAft>
                <a:spcPts val="0"/>
              </a:spcAft>
              <a:buNone/>
            </a:pPr>
            <a:r>
              <a:rPr lang="en" sz="1236">
                <a:solidFill>
                  <a:schemeClr val="dk1"/>
                </a:solidFill>
              </a:rPr>
              <a:t>In order to address these objectives, we conducted an online survey asking both quantitative and qualitative questions </a:t>
            </a:r>
            <a:endParaRPr sz="1236">
              <a:solidFill>
                <a:schemeClr val="dk1"/>
              </a:solidFill>
            </a:endParaRPr>
          </a:p>
          <a:p>
            <a:pPr marL="0" marR="0" lvl="0" indent="0" algn="l" rtl="0">
              <a:lnSpc>
                <a:spcPct val="100000"/>
              </a:lnSpc>
              <a:spcBef>
                <a:spcPts val="0"/>
              </a:spcBef>
              <a:spcAft>
                <a:spcPts val="0"/>
              </a:spcAft>
              <a:buNone/>
            </a:pPr>
            <a:r>
              <a:rPr lang="en" sz="1236">
                <a:solidFill>
                  <a:schemeClr val="dk1"/>
                </a:solidFill>
              </a:rPr>
              <a:t>to our target demographic.</a:t>
            </a:r>
            <a:endParaRPr sz="1236">
              <a:solidFill>
                <a:schemeClr val="dk1"/>
              </a:solidFill>
            </a:endParaRPr>
          </a:p>
          <a:p>
            <a:pPr marL="0" marR="0" lvl="0" indent="0" algn="l" rtl="0">
              <a:lnSpc>
                <a:spcPct val="100000"/>
              </a:lnSpc>
              <a:spcBef>
                <a:spcPts val="0"/>
              </a:spcBef>
              <a:spcAft>
                <a:spcPts val="0"/>
              </a:spcAft>
              <a:buNone/>
            </a:pPr>
            <a:endParaRPr sz="1236">
              <a:solidFill>
                <a:schemeClr val="dk1"/>
              </a:solidFill>
            </a:endParaRPr>
          </a:p>
          <a:p>
            <a:pPr marL="0" marR="0" lvl="0" indent="0" algn="l" rtl="0">
              <a:lnSpc>
                <a:spcPct val="100000"/>
              </a:lnSpc>
              <a:spcBef>
                <a:spcPts val="0"/>
              </a:spcBef>
              <a:spcAft>
                <a:spcPts val="0"/>
              </a:spcAft>
              <a:buNone/>
            </a:pPr>
            <a:r>
              <a:rPr lang="en" sz="1236">
                <a:solidFill>
                  <a:schemeClr val="dk1"/>
                </a:solidFill>
              </a:rPr>
              <a:t>Target respondents met the following criteria:</a:t>
            </a:r>
            <a:endParaRPr sz="1236">
              <a:solidFill>
                <a:schemeClr val="dk1"/>
              </a:solidFill>
            </a:endParaRPr>
          </a:p>
          <a:p>
            <a:pPr marL="0" marR="0" lvl="0" indent="0" algn="l" rtl="0">
              <a:lnSpc>
                <a:spcPct val="100000"/>
              </a:lnSpc>
              <a:spcBef>
                <a:spcPts val="0"/>
              </a:spcBef>
              <a:spcAft>
                <a:spcPts val="0"/>
              </a:spcAft>
              <a:buNone/>
            </a:pPr>
            <a:r>
              <a:rPr lang="en" sz="1236">
                <a:solidFill>
                  <a:schemeClr val="dk1"/>
                </a:solidFill>
              </a:rPr>
              <a:t>Be between 18-34 years old. </a:t>
            </a:r>
            <a:endParaRPr sz="1236">
              <a:solidFill>
                <a:schemeClr val="dk1"/>
              </a:solidFill>
            </a:endParaRPr>
          </a:p>
          <a:p>
            <a:pPr marL="0" marR="0" lvl="0" indent="0" algn="l" rtl="0">
              <a:lnSpc>
                <a:spcPct val="100000"/>
              </a:lnSpc>
              <a:spcBef>
                <a:spcPts val="0"/>
              </a:spcBef>
              <a:spcAft>
                <a:spcPts val="0"/>
              </a:spcAft>
              <a:buNone/>
            </a:pPr>
            <a:r>
              <a:rPr lang="en" sz="1236">
                <a:solidFill>
                  <a:schemeClr val="dk1"/>
                </a:solidFill>
              </a:rPr>
              <a:t>Own a pet dog.</a:t>
            </a:r>
            <a:endParaRPr sz="1236">
              <a:solidFill>
                <a:schemeClr val="dk1"/>
              </a:solidFill>
            </a:endParaRPr>
          </a:p>
          <a:p>
            <a:pPr marL="0" marR="0" lvl="0" indent="0" algn="l" rtl="0">
              <a:lnSpc>
                <a:spcPct val="100000"/>
              </a:lnSpc>
              <a:spcBef>
                <a:spcPts val="0"/>
              </a:spcBef>
              <a:spcAft>
                <a:spcPts val="0"/>
              </a:spcAft>
              <a:buNone/>
            </a:pPr>
            <a:endParaRPr sz="1236">
              <a:solidFill>
                <a:schemeClr val="dk1"/>
              </a:solidFill>
            </a:endParaRPr>
          </a:p>
          <a:p>
            <a:pPr marL="0" marR="0" lvl="0" indent="0" algn="l" rtl="0">
              <a:lnSpc>
                <a:spcPct val="100000"/>
              </a:lnSpc>
              <a:spcBef>
                <a:spcPts val="0"/>
              </a:spcBef>
              <a:spcAft>
                <a:spcPts val="0"/>
              </a:spcAft>
              <a:buNone/>
            </a:pPr>
            <a:r>
              <a:rPr lang="en" sz="1236">
                <a:solidFill>
                  <a:schemeClr val="dk1"/>
                </a:solidFill>
              </a:rPr>
              <a:t>The online survey had 250 responses and was administered October 10-24 2024.</a:t>
            </a:r>
            <a:endParaRPr sz="1236">
              <a:solidFill>
                <a:schemeClr val="dk1"/>
              </a:solidFill>
            </a:endParaRPr>
          </a:p>
        </p:txBody>
      </p:sp>
      <p:pic>
        <p:nvPicPr>
          <p:cNvPr id="64" name="Google Shape;64;p14"/>
          <p:cNvPicPr preferRelativeResize="0"/>
          <p:nvPr/>
        </p:nvPicPr>
        <p:blipFill>
          <a:blip r:embed="rId3">
            <a:alphaModFix/>
          </a:blip>
          <a:stretch>
            <a:fillRect/>
          </a:stretch>
        </p:blipFill>
        <p:spPr>
          <a:xfrm>
            <a:off x="6101863" y="0"/>
            <a:ext cx="3042137" cy="1017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Executive Summary and Key Findings </a:t>
            </a:r>
            <a:endParaRPr/>
          </a:p>
        </p:txBody>
      </p:sp>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Most of our respondents are female </a:t>
            </a:r>
            <a:endParaRPr/>
          </a:p>
          <a:p>
            <a:pPr marL="0" lvl="0" indent="0" algn="l" rtl="0">
              <a:spcBef>
                <a:spcPts val="1200"/>
              </a:spcBef>
              <a:spcAft>
                <a:spcPts val="0"/>
              </a:spcAft>
              <a:buNone/>
            </a:pPr>
            <a:r>
              <a:rPr lang="en"/>
              <a:t>16.8% of respondents had no top of mind brand and blue buffalo can pull some of these consumers.</a:t>
            </a:r>
            <a:endParaRPr/>
          </a:p>
          <a:p>
            <a:pPr marL="0" lvl="0" indent="0" algn="l" rtl="0">
              <a:spcBef>
                <a:spcPts val="1200"/>
              </a:spcBef>
              <a:spcAft>
                <a:spcPts val="0"/>
              </a:spcAft>
              <a:buNone/>
            </a:pPr>
            <a:r>
              <a:rPr lang="en"/>
              <a:t>Blue buffalo is in top three dog brands that our respondents were aware of. Milk Bone and Greenies are more well known than blue buffalo.</a:t>
            </a:r>
            <a:endParaRPr/>
          </a:p>
          <a:p>
            <a:pPr marL="0" lvl="0" indent="0" algn="l" rtl="0">
              <a:spcBef>
                <a:spcPts val="1200"/>
              </a:spcBef>
              <a:spcAft>
                <a:spcPts val="0"/>
              </a:spcAft>
              <a:buNone/>
            </a:pPr>
            <a:r>
              <a:rPr lang="en"/>
              <a:t>Health benefits are an important factor in 76% of consumers when choosing what pet food to buy.</a:t>
            </a:r>
            <a:endParaRPr/>
          </a:p>
          <a:p>
            <a:pPr marL="0" lvl="0" indent="0" algn="l" rtl="0">
              <a:spcBef>
                <a:spcPts val="1200"/>
              </a:spcBef>
              <a:spcAft>
                <a:spcPts val="0"/>
              </a:spcAft>
              <a:buNone/>
            </a:pPr>
            <a:r>
              <a:rPr lang="en"/>
              <a:t>Teeth Cleaning, Digestion assistance and Increased immunity are the top three health benefits consumers care about. </a:t>
            </a:r>
            <a:endParaRPr/>
          </a:p>
          <a:p>
            <a:pPr marL="0" lvl="0" indent="0" algn="l" rtl="0">
              <a:spcBef>
                <a:spcPts val="1200"/>
              </a:spcBef>
              <a:spcAft>
                <a:spcPts val="1200"/>
              </a:spcAft>
              <a:buNone/>
            </a:pPr>
            <a:r>
              <a:rPr lang="en"/>
              <a:t>Treats are the most preferred product from future customers </a:t>
            </a:r>
            <a:endParaRPr/>
          </a:p>
        </p:txBody>
      </p:sp>
      <p:pic>
        <p:nvPicPr>
          <p:cNvPr id="71" name="Google Shape;71;p15"/>
          <p:cNvPicPr preferRelativeResize="0"/>
          <p:nvPr/>
        </p:nvPicPr>
        <p:blipFill>
          <a:blip r:embed="rId3">
            <a:alphaModFix/>
          </a:blip>
          <a:stretch>
            <a:fillRect/>
          </a:stretch>
        </p:blipFill>
        <p:spPr>
          <a:xfrm>
            <a:off x="6101917" y="0"/>
            <a:ext cx="3042083" cy="1017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196200" y="2207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Respondent Profile </a:t>
            </a:r>
            <a:endParaRPr/>
          </a:p>
        </p:txBody>
      </p:sp>
      <p:pic>
        <p:nvPicPr>
          <p:cNvPr id="77" name="Google Shape;77;p16"/>
          <p:cNvPicPr preferRelativeResize="0"/>
          <p:nvPr/>
        </p:nvPicPr>
        <p:blipFill>
          <a:blip r:embed="rId3">
            <a:alphaModFix/>
          </a:blip>
          <a:stretch>
            <a:fillRect/>
          </a:stretch>
        </p:blipFill>
        <p:spPr>
          <a:xfrm>
            <a:off x="6590877" y="948227"/>
            <a:ext cx="2500674" cy="1653775"/>
          </a:xfrm>
          <a:prstGeom prst="rect">
            <a:avLst/>
          </a:prstGeom>
          <a:noFill/>
          <a:ln>
            <a:noFill/>
          </a:ln>
        </p:spPr>
      </p:pic>
      <p:pic>
        <p:nvPicPr>
          <p:cNvPr id="78" name="Google Shape;78;p16"/>
          <p:cNvPicPr preferRelativeResize="0"/>
          <p:nvPr/>
        </p:nvPicPr>
        <p:blipFill>
          <a:blip r:embed="rId4">
            <a:alphaModFix/>
          </a:blip>
          <a:stretch>
            <a:fillRect/>
          </a:stretch>
        </p:blipFill>
        <p:spPr>
          <a:xfrm>
            <a:off x="6209322" y="3070097"/>
            <a:ext cx="2674525" cy="1653775"/>
          </a:xfrm>
          <a:prstGeom prst="rect">
            <a:avLst/>
          </a:prstGeom>
          <a:noFill/>
          <a:ln>
            <a:noFill/>
          </a:ln>
        </p:spPr>
      </p:pic>
      <p:pic>
        <p:nvPicPr>
          <p:cNvPr id="79" name="Google Shape;79;p16"/>
          <p:cNvPicPr preferRelativeResize="0"/>
          <p:nvPr/>
        </p:nvPicPr>
        <p:blipFill>
          <a:blip r:embed="rId5">
            <a:alphaModFix/>
          </a:blip>
          <a:stretch>
            <a:fillRect/>
          </a:stretch>
        </p:blipFill>
        <p:spPr>
          <a:xfrm>
            <a:off x="4733563" y="3183825"/>
            <a:ext cx="1053376" cy="1023099"/>
          </a:xfrm>
          <a:prstGeom prst="rect">
            <a:avLst/>
          </a:prstGeom>
          <a:noFill/>
          <a:ln>
            <a:noFill/>
          </a:ln>
        </p:spPr>
      </p:pic>
      <p:pic>
        <p:nvPicPr>
          <p:cNvPr id="80" name="Google Shape;80;p16"/>
          <p:cNvPicPr preferRelativeResize="0"/>
          <p:nvPr/>
        </p:nvPicPr>
        <p:blipFill>
          <a:blip r:embed="rId6">
            <a:alphaModFix/>
          </a:blip>
          <a:stretch>
            <a:fillRect/>
          </a:stretch>
        </p:blipFill>
        <p:spPr>
          <a:xfrm>
            <a:off x="1565694" y="1138800"/>
            <a:ext cx="2288406" cy="1718600"/>
          </a:xfrm>
          <a:prstGeom prst="rect">
            <a:avLst/>
          </a:prstGeom>
          <a:noFill/>
          <a:ln>
            <a:noFill/>
          </a:ln>
        </p:spPr>
      </p:pic>
      <p:pic>
        <p:nvPicPr>
          <p:cNvPr id="81" name="Google Shape;81;p16"/>
          <p:cNvPicPr preferRelativeResize="0"/>
          <p:nvPr/>
        </p:nvPicPr>
        <p:blipFill>
          <a:blip r:embed="rId7">
            <a:alphaModFix/>
          </a:blip>
          <a:stretch>
            <a:fillRect/>
          </a:stretch>
        </p:blipFill>
        <p:spPr>
          <a:xfrm>
            <a:off x="120977" y="1138800"/>
            <a:ext cx="1241711" cy="1175500"/>
          </a:xfrm>
          <a:prstGeom prst="rect">
            <a:avLst/>
          </a:prstGeom>
          <a:noFill/>
          <a:ln>
            <a:noFill/>
          </a:ln>
        </p:spPr>
      </p:pic>
      <p:pic>
        <p:nvPicPr>
          <p:cNvPr id="82" name="Google Shape;82;p16"/>
          <p:cNvPicPr preferRelativeResize="0"/>
          <p:nvPr/>
        </p:nvPicPr>
        <p:blipFill>
          <a:blip r:embed="rId8">
            <a:alphaModFix/>
          </a:blip>
          <a:stretch>
            <a:fillRect/>
          </a:stretch>
        </p:blipFill>
        <p:spPr>
          <a:xfrm>
            <a:off x="1819100" y="3037674"/>
            <a:ext cx="2439900" cy="1881575"/>
          </a:xfrm>
          <a:prstGeom prst="rect">
            <a:avLst/>
          </a:prstGeom>
          <a:noFill/>
          <a:ln>
            <a:noFill/>
          </a:ln>
        </p:spPr>
      </p:pic>
      <p:pic>
        <p:nvPicPr>
          <p:cNvPr id="83" name="Google Shape;83;p16"/>
          <p:cNvPicPr preferRelativeResize="0"/>
          <p:nvPr/>
        </p:nvPicPr>
        <p:blipFill>
          <a:blip r:embed="rId9">
            <a:alphaModFix/>
          </a:blip>
          <a:stretch>
            <a:fillRect/>
          </a:stretch>
        </p:blipFill>
        <p:spPr>
          <a:xfrm>
            <a:off x="343725" y="3320950"/>
            <a:ext cx="1307250" cy="1307250"/>
          </a:xfrm>
          <a:prstGeom prst="rect">
            <a:avLst/>
          </a:prstGeom>
          <a:noFill/>
          <a:ln>
            <a:noFill/>
          </a:ln>
        </p:spPr>
      </p:pic>
      <p:pic>
        <p:nvPicPr>
          <p:cNvPr id="84" name="Google Shape;84;p16"/>
          <p:cNvPicPr preferRelativeResize="0"/>
          <p:nvPr/>
        </p:nvPicPr>
        <p:blipFill>
          <a:blip r:embed="rId10">
            <a:alphaModFix/>
          </a:blip>
          <a:stretch>
            <a:fillRect/>
          </a:stretch>
        </p:blipFill>
        <p:spPr>
          <a:xfrm>
            <a:off x="3940251" y="915824"/>
            <a:ext cx="2501434" cy="1718600"/>
          </a:xfrm>
          <a:prstGeom prst="rect">
            <a:avLst/>
          </a:prstGeom>
          <a:noFill/>
          <a:ln>
            <a:noFill/>
          </a:ln>
        </p:spPr>
      </p:pic>
      <p:pic>
        <p:nvPicPr>
          <p:cNvPr id="85" name="Google Shape;85;p16"/>
          <p:cNvPicPr preferRelativeResize="0"/>
          <p:nvPr/>
        </p:nvPicPr>
        <p:blipFill>
          <a:blip r:embed="rId11">
            <a:alphaModFix/>
          </a:blip>
          <a:stretch>
            <a:fillRect/>
          </a:stretch>
        </p:blipFill>
        <p:spPr>
          <a:xfrm>
            <a:off x="5860767" y="210188"/>
            <a:ext cx="730108" cy="1653775"/>
          </a:xfrm>
          <a:prstGeom prst="rect">
            <a:avLst/>
          </a:prstGeom>
          <a:noFill/>
          <a:ln>
            <a:noFill/>
          </a:ln>
        </p:spPr>
      </p:pic>
      <p:cxnSp>
        <p:nvCxnSpPr>
          <p:cNvPr id="86" name="Google Shape;86;p16"/>
          <p:cNvCxnSpPr/>
          <p:nvPr/>
        </p:nvCxnSpPr>
        <p:spPr>
          <a:xfrm>
            <a:off x="118872" y="2904625"/>
            <a:ext cx="8906400" cy="9000"/>
          </a:xfrm>
          <a:prstGeom prst="straightConnector1">
            <a:avLst/>
          </a:prstGeom>
          <a:noFill/>
          <a:ln w="9525" cap="flat" cmpd="sng">
            <a:solidFill>
              <a:schemeClr val="accent1"/>
            </a:solidFill>
            <a:prstDash val="solid"/>
            <a:round/>
            <a:headEnd type="none" w="med" len="med"/>
            <a:tailEnd type="none" w="med" len="med"/>
          </a:ln>
        </p:spPr>
      </p:cxnSp>
      <p:cxnSp>
        <p:nvCxnSpPr>
          <p:cNvPr id="87" name="Google Shape;87;p16"/>
          <p:cNvCxnSpPr/>
          <p:nvPr/>
        </p:nvCxnSpPr>
        <p:spPr>
          <a:xfrm rot="10800000">
            <a:off x="4526850" y="2943025"/>
            <a:ext cx="0" cy="2123400"/>
          </a:xfrm>
          <a:prstGeom prst="straightConnector1">
            <a:avLst/>
          </a:prstGeom>
          <a:noFill/>
          <a:ln w="9525" cap="flat" cmpd="sng">
            <a:solidFill>
              <a:schemeClr val="accent1"/>
            </a:solidFill>
            <a:prstDash val="solid"/>
            <a:round/>
            <a:headEnd type="none" w="med" len="med"/>
            <a:tailEnd type="none" w="med" len="med"/>
          </a:ln>
        </p:spPr>
      </p:cxnSp>
      <p:cxnSp>
        <p:nvCxnSpPr>
          <p:cNvPr id="88" name="Google Shape;88;p16"/>
          <p:cNvCxnSpPr/>
          <p:nvPr/>
        </p:nvCxnSpPr>
        <p:spPr>
          <a:xfrm rot="10800000" flipH="1">
            <a:off x="3938200" y="83975"/>
            <a:ext cx="14100" cy="2789100"/>
          </a:xfrm>
          <a:prstGeom prst="straightConnector1">
            <a:avLst/>
          </a:prstGeom>
          <a:noFill/>
          <a:ln w="9525" cap="flat" cmpd="sng">
            <a:solidFill>
              <a:schemeClr val="accent1"/>
            </a:solidFill>
            <a:prstDash val="solid"/>
            <a:round/>
            <a:headEnd type="none" w="med" len="med"/>
            <a:tailEnd type="none" w="med" len="med"/>
          </a:ln>
        </p:spPr>
      </p:cxnSp>
      <p:cxnSp>
        <p:nvCxnSpPr>
          <p:cNvPr id="89" name="Google Shape;89;p16"/>
          <p:cNvCxnSpPr/>
          <p:nvPr/>
        </p:nvCxnSpPr>
        <p:spPr>
          <a:xfrm rot="10800000" flipH="1">
            <a:off x="49050" y="1030025"/>
            <a:ext cx="3875400" cy="14100"/>
          </a:xfrm>
          <a:prstGeom prst="straightConnector1">
            <a:avLst/>
          </a:prstGeom>
          <a:noFill/>
          <a:ln w="9525" cap="flat" cmpd="sng">
            <a:solidFill>
              <a:schemeClr val="accent1"/>
            </a:solidFill>
            <a:prstDash val="solid"/>
            <a:round/>
            <a:headEnd type="none" w="med" len="med"/>
            <a:tailEnd type="none" w="med" len="med"/>
          </a:ln>
        </p:spPr>
      </p:cxnSp>
      <p:pic>
        <p:nvPicPr>
          <p:cNvPr id="90" name="Google Shape;90;p16"/>
          <p:cNvPicPr preferRelativeResize="0"/>
          <p:nvPr/>
        </p:nvPicPr>
        <p:blipFill>
          <a:blip r:embed="rId12">
            <a:alphaModFix/>
          </a:blip>
          <a:stretch>
            <a:fillRect/>
          </a:stretch>
        </p:blipFill>
        <p:spPr>
          <a:xfrm>
            <a:off x="6902775" y="0"/>
            <a:ext cx="2241225" cy="749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Top-of-Mind Awareness </a:t>
            </a:r>
            <a:endParaRPr/>
          </a:p>
        </p:txBody>
      </p:sp>
      <p:sp>
        <p:nvSpPr>
          <p:cNvPr id="96" name="Google Shape;96;p17"/>
          <p:cNvSpPr txBox="1">
            <a:spLocks noGrp="1"/>
          </p:cNvSpPr>
          <p:nvPr>
            <p:ph type="body" idx="1"/>
          </p:nvPr>
        </p:nvSpPr>
        <p:spPr>
          <a:xfrm>
            <a:off x="311700" y="1152475"/>
            <a:ext cx="28875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most common top of mind response was Milk Bone </a:t>
            </a:r>
            <a:endParaRPr/>
          </a:p>
          <a:p>
            <a:pPr marL="0" lvl="0" indent="0" algn="l" rtl="0">
              <a:spcBef>
                <a:spcPts val="1200"/>
              </a:spcBef>
              <a:spcAft>
                <a:spcPts val="0"/>
              </a:spcAft>
              <a:buNone/>
            </a:pPr>
            <a:r>
              <a:rPr lang="en"/>
              <a:t>Blue buffalo is in the top 5 top of mind dog treats</a:t>
            </a:r>
            <a:endParaRPr/>
          </a:p>
          <a:p>
            <a:pPr marL="0" lvl="0" indent="0" algn="l" rtl="0">
              <a:spcBef>
                <a:spcPts val="1200"/>
              </a:spcBef>
              <a:spcAft>
                <a:spcPts val="1200"/>
              </a:spcAft>
              <a:buNone/>
            </a:pPr>
            <a:r>
              <a:rPr lang="en"/>
              <a:t>16.8% of respondents did not have a top of mind dog treat meaning there is room for growth</a:t>
            </a:r>
            <a:endParaRPr/>
          </a:p>
        </p:txBody>
      </p:sp>
      <p:pic>
        <p:nvPicPr>
          <p:cNvPr id="97" name="Google Shape;97;p17"/>
          <p:cNvPicPr preferRelativeResize="0"/>
          <p:nvPr/>
        </p:nvPicPr>
        <p:blipFill>
          <a:blip r:embed="rId3">
            <a:alphaModFix/>
          </a:blip>
          <a:stretch>
            <a:fillRect/>
          </a:stretch>
        </p:blipFill>
        <p:spPr>
          <a:xfrm>
            <a:off x="6711550" y="0"/>
            <a:ext cx="2432451" cy="813750"/>
          </a:xfrm>
          <a:prstGeom prst="rect">
            <a:avLst/>
          </a:prstGeom>
          <a:noFill/>
          <a:ln>
            <a:noFill/>
          </a:ln>
        </p:spPr>
      </p:pic>
      <p:pic>
        <p:nvPicPr>
          <p:cNvPr id="98" name="Google Shape;98;p17"/>
          <p:cNvPicPr preferRelativeResize="0"/>
          <p:nvPr/>
        </p:nvPicPr>
        <p:blipFill>
          <a:blip r:embed="rId4">
            <a:alphaModFix/>
          </a:blip>
          <a:stretch>
            <a:fillRect/>
          </a:stretch>
        </p:blipFill>
        <p:spPr>
          <a:xfrm>
            <a:off x="3199200" y="928650"/>
            <a:ext cx="5806825" cy="3979974"/>
          </a:xfrm>
          <a:prstGeom prst="rect">
            <a:avLst/>
          </a:prstGeom>
          <a:noFill/>
          <a:ln>
            <a:noFill/>
          </a:ln>
        </p:spPr>
      </p:pic>
      <p:sp>
        <p:nvSpPr>
          <p:cNvPr id="99" name="Google Shape;99;p17"/>
          <p:cNvSpPr txBox="1"/>
          <p:nvPr/>
        </p:nvSpPr>
        <p:spPr>
          <a:xfrm>
            <a:off x="0" y="4568875"/>
            <a:ext cx="47511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434343"/>
                </a:solidFill>
              </a:rPr>
              <a:t>Base = Total Gen. Pop. (n=250) </a:t>
            </a:r>
            <a:endParaRPr sz="900">
              <a:solidFill>
                <a:srgbClr val="434343"/>
              </a:solidFill>
            </a:endParaRPr>
          </a:p>
          <a:p>
            <a:pPr marL="0" lvl="0" indent="0" algn="l" rtl="0">
              <a:spcBef>
                <a:spcPts val="0"/>
              </a:spcBef>
              <a:spcAft>
                <a:spcPts val="0"/>
              </a:spcAft>
              <a:buNone/>
            </a:pPr>
            <a:r>
              <a:rPr lang="en" sz="900">
                <a:solidFill>
                  <a:srgbClr val="434343"/>
                </a:solidFill>
              </a:rPr>
              <a:t>Q7. When you think of dog treats, what is the first brand that comes to mind? If you cannot think of any, please type “none” in the space provided.</a:t>
            </a:r>
            <a:endParaRPr sz="900">
              <a:solidFill>
                <a:srgbClr val="43434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Unaided Awareness</a:t>
            </a:r>
            <a:endParaRPr/>
          </a:p>
        </p:txBody>
      </p:sp>
      <p:sp>
        <p:nvSpPr>
          <p:cNvPr id="105" name="Google Shape;105;p18"/>
          <p:cNvSpPr txBox="1">
            <a:spLocks noGrp="1"/>
          </p:cNvSpPr>
          <p:nvPr>
            <p:ph type="body" idx="1"/>
          </p:nvPr>
        </p:nvSpPr>
        <p:spPr>
          <a:xfrm>
            <a:off x="311700" y="1152475"/>
            <a:ext cx="3877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top unaided response was Milk Bone</a:t>
            </a:r>
            <a:endParaRPr/>
          </a:p>
          <a:p>
            <a:pPr marL="0" lvl="0" indent="0" algn="l" rtl="0">
              <a:spcBef>
                <a:spcPts val="1200"/>
              </a:spcBef>
              <a:spcAft>
                <a:spcPts val="0"/>
              </a:spcAft>
              <a:buNone/>
            </a:pPr>
            <a:r>
              <a:rPr lang="en"/>
              <a:t>Blue Buffalo ranked third in unaided mentions</a:t>
            </a:r>
            <a:endParaRPr/>
          </a:p>
          <a:p>
            <a:pPr marL="0" lvl="0" indent="0" algn="l" rtl="0">
              <a:spcBef>
                <a:spcPts val="1200"/>
              </a:spcBef>
              <a:spcAft>
                <a:spcPts val="0"/>
              </a:spcAft>
              <a:buNone/>
            </a:pPr>
            <a:r>
              <a:rPr lang="en"/>
              <a:t>The disparity in mentions after Blue Buffalo can allow for conversions from those low ranked categories</a:t>
            </a:r>
            <a:endParaRPr/>
          </a:p>
          <a:p>
            <a:pPr marL="0" lvl="0" indent="0" algn="l" rtl="0">
              <a:spcBef>
                <a:spcPts val="1200"/>
              </a:spcBef>
              <a:spcAft>
                <a:spcPts val="1200"/>
              </a:spcAft>
              <a:buNone/>
            </a:pPr>
            <a:endParaRPr/>
          </a:p>
        </p:txBody>
      </p:sp>
      <p:pic>
        <p:nvPicPr>
          <p:cNvPr id="106" name="Google Shape;106;p18"/>
          <p:cNvPicPr preferRelativeResize="0"/>
          <p:nvPr/>
        </p:nvPicPr>
        <p:blipFill>
          <a:blip r:embed="rId3">
            <a:alphaModFix/>
          </a:blip>
          <a:stretch>
            <a:fillRect/>
          </a:stretch>
        </p:blipFill>
        <p:spPr>
          <a:xfrm>
            <a:off x="6101917" y="0"/>
            <a:ext cx="3042083" cy="1017725"/>
          </a:xfrm>
          <a:prstGeom prst="rect">
            <a:avLst/>
          </a:prstGeom>
          <a:noFill/>
          <a:ln>
            <a:noFill/>
          </a:ln>
        </p:spPr>
      </p:pic>
      <p:pic>
        <p:nvPicPr>
          <p:cNvPr id="107" name="Google Shape;107;p18"/>
          <p:cNvPicPr preferRelativeResize="0"/>
          <p:nvPr/>
        </p:nvPicPr>
        <p:blipFill>
          <a:blip r:embed="rId4">
            <a:alphaModFix/>
          </a:blip>
          <a:stretch>
            <a:fillRect/>
          </a:stretch>
        </p:blipFill>
        <p:spPr>
          <a:xfrm>
            <a:off x="4188750" y="1152475"/>
            <a:ext cx="4643550" cy="3416400"/>
          </a:xfrm>
          <a:prstGeom prst="rect">
            <a:avLst/>
          </a:prstGeom>
          <a:noFill/>
          <a:ln>
            <a:noFill/>
          </a:ln>
        </p:spPr>
      </p:pic>
      <p:sp>
        <p:nvSpPr>
          <p:cNvPr id="108" name="Google Shape;108;p18"/>
          <p:cNvSpPr txBox="1"/>
          <p:nvPr/>
        </p:nvSpPr>
        <p:spPr>
          <a:xfrm>
            <a:off x="0" y="4568875"/>
            <a:ext cx="47511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434343"/>
                </a:solidFill>
              </a:rPr>
              <a:t>Base = Total Gen. Pop. (n=250) </a:t>
            </a:r>
            <a:endParaRPr sz="900">
              <a:solidFill>
                <a:srgbClr val="434343"/>
              </a:solidFill>
            </a:endParaRPr>
          </a:p>
          <a:p>
            <a:pPr marL="0" lvl="0" indent="0" algn="l" rtl="0">
              <a:spcBef>
                <a:spcPts val="0"/>
              </a:spcBef>
              <a:spcAft>
                <a:spcPts val="0"/>
              </a:spcAft>
              <a:buNone/>
            </a:pPr>
            <a:r>
              <a:rPr lang="en" sz="900">
                <a:solidFill>
                  <a:srgbClr val="434343"/>
                </a:solidFill>
              </a:rPr>
              <a:t>Q8. And what other dog treat brands come to mind? If you can’t think of any, please type “none” below.</a:t>
            </a:r>
            <a:endParaRPr sz="900">
              <a:solidFill>
                <a:srgbClr val="43434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Aided Awareness</a:t>
            </a:r>
            <a:endParaRPr/>
          </a:p>
        </p:txBody>
      </p:sp>
      <p:sp>
        <p:nvSpPr>
          <p:cNvPr id="114" name="Google Shape;114;p19"/>
          <p:cNvSpPr txBox="1">
            <a:spLocks noGrp="1"/>
          </p:cNvSpPr>
          <p:nvPr>
            <p:ph type="body" idx="1"/>
          </p:nvPr>
        </p:nvSpPr>
        <p:spPr>
          <a:xfrm>
            <a:off x="311700" y="1152475"/>
            <a:ext cx="3681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Milk Bone is the top category, solidifying them as a leading competitor</a:t>
            </a:r>
            <a:endParaRPr/>
          </a:p>
          <a:p>
            <a:pPr marL="0" lvl="0" indent="0" algn="l" rtl="0">
              <a:spcBef>
                <a:spcPts val="1200"/>
              </a:spcBef>
              <a:spcAft>
                <a:spcPts val="0"/>
              </a:spcAft>
              <a:buNone/>
            </a:pPr>
            <a:r>
              <a:rPr lang="en"/>
              <a:t>Blue Buffalo lands in third, being right behind Greenies</a:t>
            </a:r>
            <a:endParaRPr/>
          </a:p>
          <a:p>
            <a:pPr marL="0" lvl="0" indent="0" algn="l" rtl="0">
              <a:spcBef>
                <a:spcPts val="1200"/>
              </a:spcBef>
              <a:spcAft>
                <a:spcPts val="1200"/>
              </a:spcAft>
              <a:buNone/>
            </a:pPr>
            <a:r>
              <a:rPr lang="en"/>
              <a:t>The gap between Blue Buffalo and Greenies is so low so it should be a priority to generate awareness and pass Greenies</a:t>
            </a:r>
            <a:endParaRPr/>
          </a:p>
        </p:txBody>
      </p:sp>
      <p:pic>
        <p:nvPicPr>
          <p:cNvPr id="115" name="Google Shape;115;p19"/>
          <p:cNvPicPr preferRelativeResize="0"/>
          <p:nvPr/>
        </p:nvPicPr>
        <p:blipFill>
          <a:blip r:embed="rId3">
            <a:alphaModFix/>
          </a:blip>
          <a:stretch>
            <a:fillRect/>
          </a:stretch>
        </p:blipFill>
        <p:spPr>
          <a:xfrm>
            <a:off x="6646325" y="0"/>
            <a:ext cx="2497675" cy="835600"/>
          </a:xfrm>
          <a:prstGeom prst="rect">
            <a:avLst/>
          </a:prstGeom>
          <a:noFill/>
          <a:ln>
            <a:noFill/>
          </a:ln>
        </p:spPr>
      </p:pic>
      <p:pic>
        <p:nvPicPr>
          <p:cNvPr id="116" name="Google Shape;116;p19"/>
          <p:cNvPicPr preferRelativeResize="0"/>
          <p:nvPr/>
        </p:nvPicPr>
        <p:blipFill>
          <a:blip r:embed="rId4">
            <a:alphaModFix/>
          </a:blip>
          <a:stretch>
            <a:fillRect/>
          </a:stretch>
        </p:blipFill>
        <p:spPr>
          <a:xfrm>
            <a:off x="4112625" y="1017725"/>
            <a:ext cx="4719674" cy="3847399"/>
          </a:xfrm>
          <a:prstGeom prst="rect">
            <a:avLst/>
          </a:prstGeom>
          <a:noFill/>
          <a:ln>
            <a:noFill/>
          </a:ln>
        </p:spPr>
      </p:pic>
      <p:sp>
        <p:nvSpPr>
          <p:cNvPr id="117" name="Google Shape;117;p19"/>
          <p:cNvSpPr txBox="1"/>
          <p:nvPr/>
        </p:nvSpPr>
        <p:spPr>
          <a:xfrm>
            <a:off x="0" y="4568875"/>
            <a:ext cx="47511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434343"/>
                </a:solidFill>
              </a:rPr>
              <a:t>Base = Total Gen. Pop. (n=250) </a:t>
            </a:r>
            <a:endParaRPr sz="900">
              <a:solidFill>
                <a:srgbClr val="434343"/>
              </a:solidFill>
            </a:endParaRPr>
          </a:p>
          <a:p>
            <a:pPr marL="0" lvl="0" indent="0" algn="l" rtl="0">
              <a:spcBef>
                <a:spcPts val="0"/>
              </a:spcBef>
              <a:spcAft>
                <a:spcPts val="0"/>
              </a:spcAft>
              <a:buNone/>
            </a:pPr>
            <a:r>
              <a:rPr lang="en" sz="900">
                <a:solidFill>
                  <a:srgbClr val="434343"/>
                </a:solidFill>
              </a:rPr>
              <a:t>Q9. Which, if any, of the following dog treat brands have you heard of? Please be sure to select any dog treats that you have mentioned previously.</a:t>
            </a:r>
            <a:endParaRPr sz="900">
              <a:solidFill>
                <a:srgbClr val="43434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Importance Descriptors  </a:t>
            </a:r>
            <a:endParaRPr/>
          </a:p>
        </p:txBody>
      </p:sp>
      <p:pic>
        <p:nvPicPr>
          <p:cNvPr id="123" name="Google Shape;123;p20"/>
          <p:cNvPicPr preferRelativeResize="0"/>
          <p:nvPr/>
        </p:nvPicPr>
        <p:blipFill>
          <a:blip r:embed="rId3">
            <a:alphaModFix/>
          </a:blip>
          <a:stretch>
            <a:fillRect/>
          </a:stretch>
        </p:blipFill>
        <p:spPr>
          <a:xfrm>
            <a:off x="6101887" y="0"/>
            <a:ext cx="3042113" cy="1017725"/>
          </a:xfrm>
          <a:prstGeom prst="rect">
            <a:avLst/>
          </a:prstGeom>
          <a:noFill/>
          <a:ln>
            <a:noFill/>
          </a:ln>
        </p:spPr>
      </p:pic>
      <p:sp>
        <p:nvSpPr>
          <p:cNvPr id="124" name="Google Shape;124;p20"/>
          <p:cNvSpPr txBox="1"/>
          <p:nvPr/>
        </p:nvSpPr>
        <p:spPr>
          <a:xfrm>
            <a:off x="87000" y="4300800"/>
            <a:ext cx="77013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434343"/>
                </a:solidFill>
              </a:rPr>
              <a:t>Base = Total Gen. Pop. (n=250) </a:t>
            </a:r>
            <a:endParaRPr sz="900">
              <a:solidFill>
                <a:srgbClr val="434343"/>
              </a:solidFill>
            </a:endParaRPr>
          </a:p>
          <a:p>
            <a:pPr marL="0" lvl="0" indent="0" algn="l" rtl="0">
              <a:spcBef>
                <a:spcPts val="0"/>
              </a:spcBef>
              <a:spcAft>
                <a:spcPts val="0"/>
              </a:spcAft>
              <a:buNone/>
            </a:pPr>
            <a:r>
              <a:rPr lang="en" sz="900">
                <a:solidFill>
                  <a:srgbClr val="434343"/>
                </a:solidFill>
              </a:rPr>
              <a:t>Q10. Below are three (3) statements about dog treats. Please rank the statements below in order of importance to you with most important being ranked 1 and least important being ranked 3?</a:t>
            </a:r>
            <a:endParaRPr sz="900">
              <a:solidFill>
                <a:srgbClr val="434343"/>
              </a:solidFill>
            </a:endParaRPr>
          </a:p>
          <a:p>
            <a:pPr marL="0" lvl="0" indent="0" algn="l" rtl="0">
              <a:spcBef>
                <a:spcPts val="0"/>
              </a:spcBef>
              <a:spcAft>
                <a:spcPts val="0"/>
              </a:spcAft>
              <a:buNone/>
            </a:pPr>
            <a:r>
              <a:rPr lang="en" sz="900">
                <a:solidFill>
                  <a:srgbClr val="434343"/>
                </a:solidFill>
              </a:rPr>
              <a:t>Q11. You selected [Pipe Answer From Q10] as the MOST important statement to you in the previous question, please tell us - why is it the most important</a:t>
            </a:r>
            <a:endParaRPr sz="900">
              <a:solidFill>
                <a:srgbClr val="434343"/>
              </a:solidFill>
            </a:endParaRPr>
          </a:p>
        </p:txBody>
      </p:sp>
      <p:sp>
        <p:nvSpPr>
          <p:cNvPr id="125" name="Google Shape;125;p20"/>
          <p:cNvSpPr txBox="1"/>
          <p:nvPr/>
        </p:nvSpPr>
        <p:spPr>
          <a:xfrm>
            <a:off x="290625" y="1184775"/>
            <a:ext cx="2675100" cy="3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434343"/>
                </a:solidFill>
              </a:rPr>
              <a:t>Importance of Ingredients in treats</a:t>
            </a:r>
            <a:endParaRPr sz="2000">
              <a:solidFill>
                <a:schemeClr val="dk2"/>
              </a:solidFill>
            </a:endParaRPr>
          </a:p>
        </p:txBody>
      </p:sp>
      <p:sp>
        <p:nvSpPr>
          <p:cNvPr id="126" name="Google Shape;126;p20"/>
          <p:cNvSpPr txBox="1"/>
          <p:nvPr/>
        </p:nvSpPr>
        <p:spPr>
          <a:xfrm>
            <a:off x="3234463" y="1091825"/>
            <a:ext cx="2675100" cy="3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434343"/>
                </a:solidFill>
              </a:rPr>
              <a:t>Importance of treats to target allergies &amp; illnesses</a:t>
            </a:r>
            <a:endParaRPr sz="2000">
              <a:solidFill>
                <a:schemeClr val="dk2"/>
              </a:solidFill>
            </a:endParaRPr>
          </a:p>
        </p:txBody>
      </p:sp>
      <p:sp>
        <p:nvSpPr>
          <p:cNvPr id="127" name="Google Shape;127;p20"/>
          <p:cNvSpPr txBox="1"/>
          <p:nvPr/>
        </p:nvSpPr>
        <p:spPr>
          <a:xfrm>
            <a:off x="6285388" y="1101250"/>
            <a:ext cx="2675100" cy="3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434343"/>
                </a:solidFill>
              </a:rPr>
              <a:t>Importance of treats to have extra vitamins &amp; supplements</a:t>
            </a:r>
            <a:endParaRPr sz="2000">
              <a:solidFill>
                <a:schemeClr val="dk2"/>
              </a:solidFill>
            </a:endParaRPr>
          </a:p>
        </p:txBody>
      </p:sp>
      <p:pic>
        <p:nvPicPr>
          <p:cNvPr id="128" name="Google Shape;128;p20"/>
          <p:cNvPicPr preferRelativeResize="0"/>
          <p:nvPr/>
        </p:nvPicPr>
        <p:blipFill>
          <a:blip r:embed="rId4">
            <a:alphaModFix/>
          </a:blip>
          <a:stretch>
            <a:fillRect/>
          </a:stretch>
        </p:blipFill>
        <p:spPr>
          <a:xfrm>
            <a:off x="195625" y="1625700"/>
            <a:ext cx="2675100" cy="2675100"/>
          </a:xfrm>
          <a:prstGeom prst="rect">
            <a:avLst/>
          </a:prstGeom>
          <a:noFill/>
          <a:ln>
            <a:noFill/>
          </a:ln>
        </p:spPr>
      </p:pic>
      <p:pic>
        <p:nvPicPr>
          <p:cNvPr id="129" name="Google Shape;129;p20"/>
          <p:cNvPicPr preferRelativeResize="0"/>
          <p:nvPr/>
        </p:nvPicPr>
        <p:blipFill>
          <a:blip r:embed="rId5">
            <a:alphaModFix/>
          </a:blip>
          <a:stretch>
            <a:fillRect/>
          </a:stretch>
        </p:blipFill>
        <p:spPr>
          <a:xfrm>
            <a:off x="6227700" y="1600975"/>
            <a:ext cx="2675126" cy="2675126"/>
          </a:xfrm>
          <a:prstGeom prst="rect">
            <a:avLst/>
          </a:prstGeom>
          <a:noFill/>
          <a:ln>
            <a:noFill/>
          </a:ln>
        </p:spPr>
      </p:pic>
      <p:pic>
        <p:nvPicPr>
          <p:cNvPr id="130" name="Google Shape;130;p20"/>
          <p:cNvPicPr preferRelativeResize="0"/>
          <p:nvPr/>
        </p:nvPicPr>
        <p:blipFill>
          <a:blip r:embed="rId6">
            <a:alphaModFix/>
          </a:blip>
          <a:stretch>
            <a:fillRect/>
          </a:stretch>
        </p:blipFill>
        <p:spPr>
          <a:xfrm>
            <a:off x="3234463" y="1625688"/>
            <a:ext cx="2675126" cy="26751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a:t>
            </a:r>
            <a:r>
              <a:rPr lang="en" sz="2688"/>
              <a:t>mportance When Choosing Dog Treats</a:t>
            </a:r>
            <a:endParaRPr sz="2688"/>
          </a:p>
          <a:p>
            <a:pPr marL="0" lvl="0" indent="0" algn="l" rtl="0">
              <a:spcBef>
                <a:spcPts val="0"/>
              </a:spcBef>
              <a:spcAft>
                <a:spcPts val="0"/>
              </a:spcAft>
              <a:buNone/>
            </a:pPr>
            <a:endParaRPr sz="2244"/>
          </a:p>
          <a:p>
            <a:pPr marL="0" lvl="0" indent="0" algn="l" rtl="0">
              <a:spcBef>
                <a:spcPts val="0"/>
              </a:spcBef>
              <a:spcAft>
                <a:spcPts val="0"/>
              </a:spcAft>
              <a:buNone/>
            </a:pPr>
            <a:r>
              <a:rPr lang="en" sz="2244"/>
              <a:t>Top 2 Box Summary</a:t>
            </a:r>
            <a:endParaRPr sz="2244"/>
          </a:p>
          <a:p>
            <a:pPr marL="0" lvl="0" indent="0" algn="l" rtl="0">
              <a:spcBef>
                <a:spcPts val="0"/>
              </a:spcBef>
              <a:spcAft>
                <a:spcPts val="0"/>
              </a:spcAft>
              <a:buNone/>
            </a:pPr>
            <a:endParaRPr sz="2244"/>
          </a:p>
        </p:txBody>
      </p:sp>
      <p:sp>
        <p:nvSpPr>
          <p:cNvPr id="136" name="Google Shape;136;p21"/>
          <p:cNvSpPr txBox="1">
            <a:spLocks noGrp="1"/>
          </p:cNvSpPr>
          <p:nvPr>
            <p:ph type="body" idx="1"/>
          </p:nvPr>
        </p:nvSpPr>
        <p:spPr>
          <a:xfrm>
            <a:off x="311700" y="1629375"/>
            <a:ext cx="3231000" cy="336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Dog treat purchasers value many things when choosing a treat option for their dogs.</a:t>
            </a:r>
            <a:endParaRPr/>
          </a:p>
          <a:p>
            <a:pPr marL="0" lvl="0" indent="0" algn="l" rtl="0">
              <a:spcBef>
                <a:spcPts val="1200"/>
              </a:spcBef>
              <a:spcAft>
                <a:spcPts val="1200"/>
              </a:spcAft>
              <a:buNone/>
            </a:pPr>
            <a:r>
              <a:rPr lang="en"/>
              <a:t>However, the most important factors in dog treat selection are the flavor, ingredients, and health benefits.</a:t>
            </a:r>
            <a:endParaRPr/>
          </a:p>
        </p:txBody>
      </p:sp>
      <p:pic>
        <p:nvPicPr>
          <p:cNvPr id="137" name="Google Shape;137;p21"/>
          <p:cNvPicPr preferRelativeResize="0"/>
          <p:nvPr/>
        </p:nvPicPr>
        <p:blipFill>
          <a:blip r:embed="rId3">
            <a:alphaModFix/>
          </a:blip>
          <a:stretch>
            <a:fillRect/>
          </a:stretch>
        </p:blipFill>
        <p:spPr>
          <a:xfrm>
            <a:off x="6101886" y="0"/>
            <a:ext cx="3042115" cy="1017725"/>
          </a:xfrm>
          <a:prstGeom prst="rect">
            <a:avLst/>
          </a:prstGeom>
          <a:noFill/>
          <a:ln>
            <a:noFill/>
          </a:ln>
        </p:spPr>
      </p:pic>
      <p:sp>
        <p:nvSpPr>
          <p:cNvPr id="138" name="Google Shape;138;p21"/>
          <p:cNvSpPr txBox="1"/>
          <p:nvPr/>
        </p:nvSpPr>
        <p:spPr>
          <a:xfrm>
            <a:off x="170325" y="4513375"/>
            <a:ext cx="45474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a:solidFill>
                  <a:srgbClr val="434343"/>
                </a:solidFill>
              </a:rPr>
              <a:t>Base = Total Gen. Pop. (n=250) </a:t>
            </a:r>
            <a:endParaRPr sz="900">
              <a:solidFill>
                <a:srgbClr val="434343"/>
              </a:solidFill>
            </a:endParaRPr>
          </a:p>
          <a:p>
            <a:pPr marL="0" lvl="0" indent="0" algn="l" rtl="0">
              <a:spcBef>
                <a:spcPts val="0"/>
              </a:spcBef>
              <a:spcAft>
                <a:spcPts val="0"/>
              </a:spcAft>
              <a:buNone/>
            </a:pPr>
            <a:r>
              <a:rPr lang="en" sz="900">
                <a:solidFill>
                  <a:srgbClr val="434343"/>
                </a:solidFill>
              </a:rPr>
              <a:t>Q12. When purchasing dog treats, please indicate how important each of the following</a:t>
            </a:r>
            <a:endParaRPr sz="900">
              <a:solidFill>
                <a:srgbClr val="434343"/>
              </a:solidFill>
            </a:endParaRPr>
          </a:p>
          <a:p>
            <a:pPr marL="0" lvl="0" indent="0" algn="l" rtl="0">
              <a:spcBef>
                <a:spcPts val="0"/>
              </a:spcBef>
              <a:spcAft>
                <a:spcPts val="0"/>
              </a:spcAft>
              <a:buClr>
                <a:schemeClr val="dk1"/>
              </a:buClr>
              <a:buSzPts val="1100"/>
              <a:buFont typeface="Arial"/>
              <a:buNone/>
            </a:pPr>
            <a:r>
              <a:rPr lang="en" sz="900">
                <a:solidFill>
                  <a:srgbClr val="434343"/>
                </a:solidFill>
              </a:rPr>
              <a:t>factors are in your decision?</a:t>
            </a:r>
            <a:endParaRPr sz="900">
              <a:solidFill>
                <a:srgbClr val="434343"/>
              </a:solidFill>
            </a:endParaRPr>
          </a:p>
          <a:p>
            <a:pPr marL="0" lvl="0" indent="0" algn="l" rtl="0">
              <a:spcBef>
                <a:spcPts val="0"/>
              </a:spcBef>
              <a:spcAft>
                <a:spcPts val="0"/>
              </a:spcAft>
              <a:buNone/>
            </a:pPr>
            <a:endParaRPr sz="1800">
              <a:solidFill>
                <a:schemeClr val="dk2"/>
              </a:solidFill>
            </a:endParaRPr>
          </a:p>
        </p:txBody>
      </p:sp>
      <p:pic>
        <p:nvPicPr>
          <p:cNvPr id="139" name="Google Shape;139;p21"/>
          <p:cNvPicPr preferRelativeResize="0"/>
          <p:nvPr/>
        </p:nvPicPr>
        <p:blipFill>
          <a:blip r:embed="rId4">
            <a:alphaModFix/>
          </a:blip>
          <a:stretch>
            <a:fillRect/>
          </a:stretch>
        </p:blipFill>
        <p:spPr>
          <a:xfrm>
            <a:off x="3542700" y="1217680"/>
            <a:ext cx="5601300" cy="329569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1028</Words>
  <Application>Microsoft Office PowerPoint</Application>
  <PresentationFormat>On-screen Show (16:9)</PresentationFormat>
  <Paragraphs>91</Paragraphs>
  <Slides>13</Slides>
  <Notes>13</Notes>
  <HiddenSlides>4</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Simple Light</vt:lpstr>
      <vt:lpstr>Blue Buffalo</vt:lpstr>
      <vt:lpstr>Executive Summary and Methodology</vt:lpstr>
      <vt:lpstr>Executive Summary and Key Findings </vt:lpstr>
      <vt:lpstr>Respondent Profile </vt:lpstr>
      <vt:lpstr>Top-of-Mind Awareness </vt:lpstr>
      <vt:lpstr>Unaided Awareness</vt:lpstr>
      <vt:lpstr>Aided Awareness</vt:lpstr>
      <vt:lpstr>Importance Descriptors  </vt:lpstr>
      <vt:lpstr>Importance When Choosing Dog Treats  Top 2 Box Summary </vt:lpstr>
      <vt:lpstr>Health Benefits </vt:lpstr>
      <vt:lpstr>Product Preference </vt:lpstr>
      <vt:lpstr>Net Promoter Score </vt:lpstr>
      <vt:lpstr>Recommendation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Casey Gaither</cp:lastModifiedBy>
  <cp:revision>1</cp:revision>
  <dcterms:modified xsi:type="dcterms:W3CDTF">2024-12-02T14:46:03Z</dcterms:modified>
</cp:coreProperties>
</file>