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d45b1a612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d45b1a612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Nespresso consumers are </a:t>
            </a:r>
            <a:r>
              <a:rPr lang="en" sz="1300">
                <a:solidFill>
                  <a:schemeClr val="dk1"/>
                </a:solidFill>
              </a:rPr>
              <a:t>Most Satisfied with :</a:t>
            </a:r>
            <a:endParaRPr sz="1300">
              <a:solidFill>
                <a:schemeClr val="dk1"/>
              </a:solidFill>
            </a:endParaRPr>
          </a:p>
          <a:p>
            <a:pPr indent="-311150" lvl="0" marL="457200" rtl="0" algn="l">
              <a:lnSpc>
                <a:spcPct val="115000"/>
              </a:lnSpc>
              <a:spcBef>
                <a:spcPts val="1200"/>
              </a:spcBef>
              <a:spcAft>
                <a:spcPts val="0"/>
              </a:spcAft>
              <a:buClr>
                <a:schemeClr val="dk1"/>
              </a:buClr>
              <a:buSzPts val="1300"/>
              <a:buChar char="●"/>
            </a:pPr>
            <a:r>
              <a:rPr lang="en" sz="1300">
                <a:solidFill>
                  <a:schemeClr val="dk1"/>
                </a:solidFill>
              </a:rPr>
              <a:t>Instrumental performance: Quality &amp; Experience</a:t>
            </a:r>
            <a:endParaRPr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300">
                <a:solidFill>
                  <a:schemeClr val="dk1"/>
                </a:solidFill>
              </a:rPr>
              <a:t>Most Unsatisfied:</a:t>
            </a:r>
            <a:endParaRPr sz="1300">
              <a:solidFill>
                <a:schemeClr val="dk1"/>
              </a:solidFill>
            </a:endParaRPr>
          </a:p>
          <a:p>
            <a:pPr indent="-311150" lvl="0" marL="457200" rtl="0" algn="l">
              <a:lnSpc>
                <a:spcPct val="115000"/>
              </a:lnSpc>
              <a:spcBef>
                <a:spcPts val="1200"/>
              </a:spcBef>
              <a:spcAft>
                <a:spcPts val="0"/>
              </a:spcAft>
              <a:buClr>
                <a:schemeClr val="dk1"/>
              </a:buClr>
              <a:buSzPts val="1300"/>
              <a:buChar char="●"/>
            </a:pPr>
            <a:r>
              <a:rPr lang="en" sz="1300">
                <a:solidFill>
                  <a:schemeClr val="dk1"/>
                </a:solidFill>
              </a:rPr>
              <a:t>Shipping/Delivery</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Cost of pods and machines</a:t>
            </a:r>
            <a:endParaRPr sz="1300">
              <a:solidFill>
                <a:schemeClr val="dk1"/>
              </a:solidFill>
            </a:endParaRPr>
          </a:p>
          <a:p>
            <a:pPr indent="0" lvl="0" marL="0" rtl="0" algn="l">
              <a:lnSpc>
                <a:spcPct val="115000"/>
              </a:lnSpc>
              <a:spcBef>
                <a:spcPts val="1200"/>
              </a:spcBef>
              <a:spcAft>
                <a:spcPts val="0"/>
              </a:spcAft>
              <a:buNone/>
            </a:pPr>
            <a:r>
              <a:rPr lang="en" sz="1300">
                <a:solidFill>
                  <a:schemeClr val="dk1"/>
                </a:solidFill>
              </a:rPr>
              <a:t>Poor reviews could be tied to cognitive dissonance as some consumers make impulse decisions and rationalize expensive products but cannot afford the future investment of the product. The negative reviews are often replied to by the company to try and fix the complaints</a:t>
            </a:r>
            <a:endParaRPr sz="1300">
              <a:solidFill>
                <a:schemeClr val="dk1"/>
              </a:solidFill>
            </a:endParaRPr>
          </a:p>
          <a:p>
            <a:pPr indent="0" lvl="0" marL="0" rtl="0" algn="l">
              <a:lnSpc>
                <a:spcPct val="115000"/>
              </a:lnSpc>
              <a:spcBef>
                <a:spcPts val="1200"/>
              </a:spcBef>
              <a:spcAft>
                <a:spcPts val="0"/>
              </a:spcAft>
              <a:buNone/>
            </a:pPr>
            <a:r>
              <a:rPr lang="en" sz="1300">
                <a:solidFill>
                  <a:schemeClr val="dk1"/>
                </a:solidFill>
              </a:rPr>
              <a:t>Nespresso gets a small amount of comments on their posts on Instagram, but they reply to every comment! This establishes strong customer relations to the brand.</a:t>
            </a:r>
            <a:endParaRPr sz="1300">
              <a:solidFill>
                <a:schemeClr val="dk1"/>
              </a:solidFill>
            </a:endParaRPr>
          </a:p>
          <a:p>
            <a:pPr indent="0" lvl="0" marL="0" rtl="0" algn="l">
              <a:lnSpc>
                <a:spcPct val="115000"/>
              </a:lnSpc>
              <a:spcBef>
                <a:spcPts val="1200"/>
              </a:spcBef>
              <a:spcAft>
                <a:spcPts val="0"/>
              </a:spcAft>
              <a:buNone/>
            </a:pPr>
            <a:r>
              <a:rPr lang="en" sz="1300">
                <a:solidFill>
                  <a:schemeClr val="dk1"/>
                </a:solidFill>
              </a:rPr>
              <a:t>Nespresso earned 4.5 starts from over a thousand plus reviews on Target and the same score from over 16,000 reviews on Amazon. Website has additional reviews around the same 4.5 star mark</a:t>
            </a:r>
            <a:endParaRPr sz="1300">
              <a:solidFill>
                <a:schemeClr val="dk1"/>
              </a:solidFill>
            </a:endParaRPr>
          </a:p>
          <a:p>
            <a:pPr indent="0" lvl="0" marL="0" rtl="0" algn="l">
              <a:spcBef>
                <a:spcPts val="1200"/>
              </a:spcBef>
              <a:spcAft>
                <a:spcPts val="0"/>
              </a:spcAft>
              <a:buNone/>
            </a:pPr>
            <a:r>
              <a:t/>
            </a:r>
            <a:endParaRPr sz="6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d5cf116d1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d5cf116d1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11d1d5c2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11d1d5c2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0f794d191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0f794d191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Georgia"/>
                <a:ea typeface="Georgia"/>
                <a:cs typeface="Georgia"/>
                <a:sym typeface="Georgia"/>
              </a:rPr>
              <a:t>Why Nespresso? </a:t>
            </a:r>
            <a:r>
              <a:rPr lang="en" sz="1200">
                <a:solidFill>
                  <a:srgbClr val="4A3F35"/>
                </a:solidFill>
                <a:latin typeface="Georgia"/>
                <a:ea typeface="Georgia"/>
                <a:cs typeface="Georgia"/>
                <a:sym typeface="Georgia"/>
              </a:rPr>
              <a:t>Nespresso is an international brand, present in 81 countries bringing luxury coffee and espresso machines straight from the cafe to your home. Nespresso utilizes retro-modern espresso machines and a wide selection of coffee pods. </a:t>
            </a:r>
            <a:endParaRPr/>
          </a:p>
          <a:p>
            <a:pPr indent="0" lvl="0" marL="0" rtl="0" algn="l">
              <a:spcBef>
                <a:spcPts val="0"/>
              </a:spcBef>
              <a:spcAft>
                <a:spcPts val="0"/>
              </a:spcAft>
              <a:buNone/>
            </a:pPr>
            <a:r>
              <a:t/>
            </a:r>
            <a:endParaRPr sz="1200">
              <a:solidFill>
                <a:srgbClr val="4A3F35"/>
              </a:solidFill>
              <a:latin typeface="Georgia"/>
              <a:ea typeface="Georgia"/>
              <a:cs typeface="Georgia"/>
              <a:sym typeface="Georgia"/>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128336436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128336436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5000"/>
              </a:lnSpc>
              <a:spcBef>
                <a:spcPts val="1200"/>
              </a:spcBef>
              <a:spcAft>
                <a:spcPts val="0"/>
              </a:spcAft>
              <a:buNone/>
            </a:pPr>
            <a:r>
              <a:rPr lang="en" sz="1200">
                <a:solidFill>
                  <a:schemeClr val="dk1"/>
                </a:solidFill>
                <a:latin typeface="Georgia"/>
                <a:ea typeface="Georgia"/>
                <a:cs typeface="Georgia"/>
                <a:sym typeface="Georgia"/>
              </a:rPr>
              <a:t>Nespresso targets </a:t>
            </a:r>
            <a:r>
              <a:rPr lang="en" sz="1200">
                <a:solidFill>
                  <a:schemeClr val="dk1"/>
                </a:solidFill>
                <a:latin typeface="Georgia"/>
                <a:ea typeface="Georgia"/>
                <a:cs typeface="Georgia"/>
                <a:sym typeface="Georgia"/>
              </a:rPr>
              <a:t>Upper-middle to upper-class young adults who could be early in marriage, first-time homeowners, or single living in apartments. Their target audience value luxury, quality, and convenience in life and in a coffee experience too. They are active, social, and creative individuals who enjoy traveling, luxury dining, and social gatherings. Their customers prefer their coffee machines to match their homes: sleek and classy, and are driven by sophistication, modernity, and tend to lean towards environmentally friendly and sustainable products.</a:t>
            </a:r>
            <a:endParaRPr sz="1200">
              <a:solidFill>
                <a:schemeClr val="dk1"/>
              </a:solidFill>
              <a:latin typeface="Georgia"/>
              <a:ea typeface="Georgia"/>
              <a:cs typeface="Georgia"/>
              <a:sym typeface="Georgia"/>
            </a:endParaRPr>
          </a:p>
          <a:p>
            <a:pPr indent="0" lvl="0" marL="0" rtl="0" algn="l">
              <a:lnSpc>
                <a:spcPct val="95000"/>
              </a:lnSpc>
              <a:spcBef>
                <a:spcPts val="1200"/>
              </a:spcBef>
              <a:spcAft>
                <a:spcPts val="0"/>
              </a:spcAft>
              <a:buNone/>
            </a:pPr>
            <a:r>
              <a:rPr lang="en" sz="1200">
                <a:solidFill>
                  <a:schemeClr val="dk1"/>
                </a:solidFill>
                <a:latin typeface="Georgia"/>
                <a:ea typeface="Georgia"/>
                <a:cs typeface="Georgia"/>
                <a:sym typeface="Georgia"/>
              </a:rPr>
              <a:t>Nespresso satisfies esteem and self-actualization needs by aligning with upscale, eco-conscious lifestyles.  They connect with consumers desired self-perceptions and the luxury shown within ads make those of similar class want what they have. Nespresso utilizes partnerships with premium hotels, airlines, luxury brands, and the use of celebrities to showcase a modern aspirational lifestyle, and to portray a "sexy" luxurious feel.</a:t>
            </a:r>
            <a:endParaRPr sz="1200">
              <a:solidFill>
                <a:schemeClr val="dk1"/>
              </a:solidFill>
              <a:latin typeface="Georgia"/>
              <a:ea typeface="Georgia"/>
              <a:cs typeface="Georgia"/>
              <a:sym typeface="Georgia"/>
            </a:endParaRPr>
          </a:p>
          <a:p>
            <a:pPr indent="0" lvl="0" marL="0" rtl="0" algn="l">
              <a:lnSpc>
                <a:spcPct val="95000"/>
              </a:lnSpc>
              <a:spcBef>
                <a:spcPts val="1200"/>
              </a:spcBef>
              <a:spcAft>
                <a:spcPts val="0"/>
              </a:spcAft>
              <a:buNone/>
            </a:pPr>
            <a:r>
              <a:rPr lang="en" sz="1200">
                <a:solidFill>
                  <a:schemeClr val="dk1"/>
                </a:solidFill>
                <a:latin typeface="Georgia"/>
                <a:ea typeface="Georgia"/>
                <a:cs typeface="Georgia"/>
                <a:sym typeface="Georgia"/>
              </a:rPr>
              <a:t>I think the best way to describe their audience is consumers who fit into the upper class persona and especially those who strive to fit in without having the wealth to actually be the upper class.</a:t>
            </a:r>
            <a:endParaRPr sz="1200">
              <a:solidFill>
                <a:schemeClr val="dk1"/>
              </a:solidFill>
              <a:latin typeface="Georgia"/>
              <a:ea typeface="Georgia"/>
              <a:cs typeface="Georgia"/>
              <a:sym typeface="Georgia"/>
            </a:endParaRPr>
          </a:p>
          <a:p>
            <a:pPr indent="0" lvl="0" marL="0" rtl="0" algn="l">
              <a:lnSpc>
                <a:spcPct val="115000"/>
              </a:lnSpc>
              <a:spcBef>
                <a:spcPts val="1200"/>
              </a:spcBef>
              <a:spcAft>
                <a:spcPts val="120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d4f550f00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d4f550f00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Internal Influences: </a:t>
            </a:r>
            <a:endParaRPr/>
          </a:p>
          <a:p>
            <a:pPr indent="-298450" lvl="0" marL="457200" rtl="0" algn="l">
              <a:spcBef>
                <a:spcPts val="0"/>
              </a:spcBef>
              <a:spcAft>
                <a:spcPts val="0"/>
              </a:spcAft>
              <a:buSzPts val="1100"/>
              <a:buChar char="●"/>
            </a:pPr>
            <a:r>
              <a:rPr lang="en"/>
              <a:t>Nespresso positions their brand in affluent and more liberal markets, with a focus on active and environmentally conscious people.</a:t>
            </a:r>
            <a:endParaRPr/>
          </a:p>
          <a:p>
            <a:pPr indent="-298450" lvl="0" marL="457200" rtl="0" algn="l">
              <a:spcBef>
                <a:spcPts val="0"/>
              </a:spcBef>
              <a:spcAft>
                <a:spcPts val="0"/>
              </a:spcAft>
              <a:buSzPts val="1100"/>
              <a:buChar char="●"/>
            </a:pPr>
            <a:r>
              <a:rPr lang="en"/>
              <a:t>Also marketed towards people with higher </a:t>
            </a:r>
            <a:r>
              <a:rPr lang="en"/>
              <a:t>disposable</a:t>
            </a:r>
            <a:r>
              <a:rPr lang="en"/>
              <a:t> income</a:t>
            </a:r>
            <a:endParaRPr/>
          </a:p>
          <a:p>
            <a:pPr indent="-298450" lvl="0" marL="457200" rtl="0" algn="l">
              <a:spcBef>
                <a:spcPts val="0"/>
              </a:spcBef>
              <a:spcAft>
                <a:spcPts val="0"/>
              </a:spcAft>
              <a:buSzPts val="1100"/>
              <a:buChar char="●"/>
            </a:pPr>
            <a:r>
              <a:rPr lang="en"/>
              <a:t>Placed in the  “luxury” market for providing a premium coffee experience at home</a:t>
            </a:r>
            <a:endParaRPr/>
          </a:p>
          <a:p>
            <a:pPr indent="-298450" lvl="1" marL="914400" rtl="0" algn="l">
              <a:spcBef>
                <a:spcPts val="0"/>
              </a:spcBef>
              <a:spcAft>
                <a:spcPts val="0"/>
              </a:spcAft>
              <a:buSzPts val="1100"/>
              <a:buChar char="○"/>
            </a:pPr>
            <a:r>
              <a:rPr lang="en"/>
              <a:t>Nespresso gives high quality coffee at a higher price for original investment and is </a:t>
            </a:r>
            <a:r>
              <a:rPr lang="en"/>
              <a:t>positioned</a:t>
            </a:r>
            <a:r>
              <a:rPr lang="en"/>
              <a:t> towards customers looking for a </a:t>
            </a:r>
            <a:r>
              <a:rPr lang="en"/>
              <a:t>convenient, high quality coffee experience.</a:t>
            </a:r>
            <a:endParaRPr/>
          </a:p>
          <a:p>
            <a:pPr indent="-298450" lvl="1" marL="914400" rtl="0" algn="l">
              <a:spcBef>
                <a:spcPts val="0"/>
              </a:spcBef>
              <a:spcAft>
                <a:spcPts val="0"/>
              </a:spcAft>
              <a:buSzPts val="1100"/>
              <a:buChar char="○"/>
            </a:pPr>
            <a:r>
              <a:rPr lang="en"/>
              <a:t>Also focused on sustainability efforts and encourages customers to recycle used coffee pods and emphasizes that their coffee is sustainably sourced</a:t>
            </a:r>
            <a:endParaRPr/>
          </a:p>
          <a:p>
            <a:pPr indent="0" lvl="0" marL="0" rtl="0" algn="l">
              <a:spcBef>
                <a:spcPts val="0"/>
              </a:spcBef>
              <a:spcAft>
                <a:spcPts val="0"/>
              </a:spcAft>
              <a:buNone/>
            </a:pPr>
            <a:r>
              <a:rPr lang="en"/>
              <a:t>Decision process Influences</a:t>
            </a:r>
            <a:endParaRPr/>
          </a:p>
          <a:p>
            <a:pPr indent="0" lvl="0" marL="0" rtl="0" algn="l">
              <a:spcBef>
                <a:spcPts val="0"/>
              </a:spcBef>
              <a:spcAft>
                <a:spcPts val="0"/>
              </a:spcAft>
              <a:buNone/>
            </a:pPr>
            <a:r>
              <a:rPr lang="en"/>
              <a:t>Key factors include quality of coffee, sleek machine and durability, ease of use, and price per cup of coffee.</a:t>
            </a:r>
            <a:endParaRPr/>
          </a:p>
          <a:p>
            <a:pPr indent="-298450" lvl="0" marL="457200" rtl="0" algn="l">
              <a:spcBef>
                <a:spcPts val="0"/>
              </a:spcBef>
              <a:spcAft>
                <a:spcPts val="0"/>
              </a:spcAft>
              <a:buSzPts val="1100"/>
              <a:buChar char="●"/>
            </a:pPr>
            <a:r>
              <a:rPr lang="en"/>
              <a:t>Nespresso provides a variety of flavors of pods to appeal to various customers, including coffee enthusiasts</a:t>
            </a:r>
            <a:endParaRPr/>
          </a:p>
          <a:p>
            <a:pPr indent="-298450" lvl="1" marL="914400" rtl="0" algn="l">
              <a:spcBef>
                <a:spcPts val="0"/>
              </a:spcBef>
              <a:spcAft>
                <a:spcPts val="0"/>
              </a:spcAft>
              <a:buSzPts val="1100"/>
              <a:buChar char="○"/>
            </a:pPr>
            <a:r>
              <a:rPr lang="en"/>
              <a:t>Nespresso’s website/app includes tasting notes, level of intensity or body, and roast level for each coffee pod.</a:t>
            </a:r>
            <a:endParaRPr/>
          </a:p>
          <a:p>
            <a:pPr indent="-298450" lvl="0" marL="457200" rtl="0" algn="l">
              <a:spcBef>
                <a:spcPts val="0"/>
              </a:spcBef>
              <a:spcAft>
                <a:spcPts val="0"/>
              </a:spcAft>
              <a:buSzPts val="1100"/>
              <a:buChar char="●"/>
            </a:pPr>
            <a:r>
              <a:rPr lang="en"/>
              <a:t>Higher prices machines are made available to customers looking for even more of a luxury experience</a:t>
            </a:r>
            <a:endParaRPr/>
          </a:p>
          <a:p>
            <a:pPr indent="-298450" lvl="1" marL="914400" rtl="0" algn="l">
              <a:spcBef>
                <a:spcPts val="0"/>
              </a:spcBef>
              <a:spcAft>
                <a:spcPts val="0"/>
              </a:spcAft>
              <a:buSzPts val="1100"/>
              <a:buChar char="○"/>
            </a:pPr>
            <a:r>
              <a:rPr lang="en"/>
              <a:t>Different types of pods are for different machines (Original Nespresso pods vs Vertuo Nespresso pods)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d45b1a612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d45b1a612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Georgia"/>
              <a:ea typeface="Georgia"/>
              <a:cs typeface="Georgia"/>
              <a:sym typeface="Georgia"/>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d2732874b1b0eef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d2732874b1b0ee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Nespresso has modeled their distribution strategy to target a customer in every step of the process of becoming a lifetime user.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Internal Influences </a:t>
            </a:r>
            <a:endParaRPr/>
          </a:p>
          <a:p>
            <a:pPr indent="0" lvl="0" marL="0" rtl="0" algn="l">
              <a:spcBef>
                <a:spcPts val="0"/>
              </a:spcBef>
              <a:spcAft>
                <a:spcPts val="0"/>
              </a:spcAft>
              <a:buNone/>
            </a:pPr>
            <a:r>
              <a:rPr lang="en"/>
              <a:t>Nespresso offers a luxurious brand experience using boutiques and in store displays to entice coffee lovers and while also making it accessible to new customers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External Influences </a:t>
            </a:r>
            <a:endParaRPr/>
          </a:p>
          <a:p>
            <a:pPr indent="0" lvl="0" marL="0" rtl="0" algn="l">
              <a:spcBef>
                <a:spcPts val="0"/>
              </a:spcBef>
              <a:spcAft>
                <a:spcPts val="0"/>
              </a:spcAft>
              <a:buNone/>
            </a:pPr>
            <a:r>
              <a:rPr lang="en"/>
              <a:t>Nespresso uses a high-service channel that includes a knowledgeable staff to provide support to customers to ensure the full Nespresso experience.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CJM Journey </a:t>
            </a:r>
            <a:endParaRPr/>
          </a:p>
          <a:p>
            <a:pPr indent="0" lvl="0" marL="0" rtl="0" algn="l">
              <a:spcBef>
                <a:spcPts val="0"/>
              </a:spcBef>
              <a:spcAft>
                <a:spcPts val="0"/>
              </a:spcAft>
              <a:buNone/>
            </a:pPr>
            <a:r>
              <a:rPr lang="en"/>
              <a:t>Dreaming </a:t>
            </a:r>
            <a:endParaRPr/>
          </a:p>
          <a:p>
            <a:pPr indent="0" lvl="0" marL="0" rtl="0" algn="l">
              <a:spcBef>
                <a:spcPts val="0"/>
              </a:spcBef>
              <a:spcAft>
                <a:spcPts val="0"/>
              </a:spcAft>
              <a:buNone/>
            </a:pPr>
            <a:r>
              <a:rPr lang="en"/>
              <a:t>Watching a </a:t>
            </a:r>
            <a:r>
              <a:rPr lang="en"/>
              <a:t>commercial</a:t>
            </a:r>
            <a:r>
              <a:rPr lang="en"/>
              <a:t> </a:t>
            </a:r>
            <a:endParaRPr/>
          </a:p>
          <a:p>
            <a:pPr indent="0" lvl="0" marL="0" rtl="0" algn="l">
              <a:spcBef>
                <a:spcPts val="0"/>
              </a:spcBef>
              <a:spcAft>
                <a:spcPts val="0"/>
              </a:spcAft>
              <a:buNone/>
            </a:pPr>
            <a:r>
              <a:rPr lang="en"/>
              <a:t>Walking into a </a:t>
            </a:r>
            <a:r>
              <a:rPr lang="en"/>
              <a:t>boutique</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Research</a:t>
            </a:r>
            <a:endParaRPr/>
          </a:p>
          <a:p>
            <a:pPr indent="0" lvl="0" marL="0" rtl="0" algn="l">
              <a:spcBef>
                <a:spcPts val="0"/>
              </a:spcBef>
              <a:spcAft>
                <a:spcPts val="0"/>
              </a:spcAft>
              <a:buNone/>
            </a:pPr>
            <a:r>
              <a:rPr lang="en"/>
              <a:t>Looking at the website </a:t>
            </a:r>
            <a:endParaRPr/>
          </a:p>
          <a:p>
            <a:pPr indent="0" lvl="0" marL="0" rtl="0" algn="l">
              <a:spcBef>
                <a:spcPts val="0"/>
              </a:spcBef>
              <a:spcAft>
                <a:spcPts val="0"/>
              </a:spcAft>
              <a:buNone/>
            </a:pPr>
            <a:r>
              <a:rPr lang="en"/>
              <a:t>Going to the store and looking at the options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Buying</a:t>
            </a:r>
            <a:endParaRPr/>
          </a:p>
          <a:p>
            <a:pPr indent="0" lvl="0" marL="0" rtl="0" algn="l">
              <a:spcBef>
                <a:spcPts val="0"/>
              </a:spcBef>
              <a:spcAft>
                <a:spcPts val="0"/>
              </a:spcAft>
              <a:buNone/>
            </a:pPr>
            <a:r>
              <a:rPr lang="en"/>
              <a:t>Making the decision of just buying coffee, the pods, or a coffee maker even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Experiencing </a:t>
            </a:r>
            <a:endParaRPr/>
          </a:p>
          <a:p>
            <a:pPr indent="0" lvl="0" marL="0" rtl="0" algn="l">
              <a:spcBef>
                <a:spcPts val="0"/>
              </a:spcBef>
              <a:spcAft>
                <a:spcPts val="0"/>
              </a:spcAft>
              <a:buNone/>
            </a:pPr>
            <a:r>
              <a:rPr lang="en"/>
              <a:t>Making the coffee and hopefully loving it </a:t>
            </a:r>
            <a:endParaRPr/>
          </a:p>
          <a:p>
            <a:pPr indent="0" lvl="0" marL="0" rtl="0" algn="l">
              <a:spcBef>
                <a:spcPts val="0"/>
              </a:spcBef>
              <a:spcAft>
                <a:spcPts val="0"/>
              </a:spcAft>
              <a:buNone/>
            </a:pPr>
            <a:r>
              <a:rPr lang="en"/>
              <a:t>Visiting the website and writing a review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Post-Purchase </a:t>
            </a:r>
            <a:endParaRPr/>
          </a:p>
          <a:p>
            <a:pPr indent="0" lvl="0" marL="0" rtl="0" algn="l">
              <a:spcBef>
                <a:spcPts val="0"/>
              </a:spcBef>
              <a:spcAft>
                <a:spcPts val="0"/>
              </a:spcAft>
              <a:buNone/>
            </a:pPr>
            <a:r>
              <a:rPr lang="en"/>
              <a:t>Joining the Nespersso Rewards </a:t>
            </a:r>
            <a:endParaRPr/>
          </a:p>
          <a:p>
            <a:pPr indent="0" lvl="0" marL="0" rtl="0" algn="l">
              <a:spcBef>
                <a:spcPts val="0"/>
              </a:spcBef>
              <a:spcAft>
                <a:spcPts val="0"/>
              </a:spcAft>
              <a:buNone/>
            </a:pPr>
            <a:r>
              <a:rPr lang="en"/>
              <a:t>Visiting boutiques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d45b1a612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d45b1a612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3" marL="1828800" rtl="0" algn="l">
              <a:lnSpc>
                <a:spcPct val="130000"/>
              </a:lnSpc>
              <a:spcBef>
                <a:spcPts val="0"/>
              </a:spcBef>
              <a:spcAft>
                <a:spcPts val="0"/>
              </a:spcAft>
              <a:buClr>
                <a:schemeClr val="dk1"/>
              </a:buClr>
              <a:buSzPts val="1300"/>
              <a:buFont typeface="Georgia"/>
              <a:buChar char="●"/>
            </a:pPr>
            <a:r>
              <a:rPr lang="en" sz="1300">
                <a:solidFill>
                  <a:schemeClr val="dk1"/>
                </a:solidFill>
                <a:latin typeface="Georgia"/>
                <a:ea typeface="Georgia"/>
                <a:cs typeface="Georgia"/>
                <a:sym typeface="Georgia"/>
              </a:rPr>
              <a:t>Feel - Going into a boutique and smelling the coffee, watching the </a:t>
            </a:r>
            <a:r>
              <a:rPr lang="en" sz="1300">
                <a:solidFill>
                  <a:schemeClr val="dk1"/>
                </a:solidFill>
                <a:latin typeface="Georgia"/>
                <a:ea typeface="Georgia"/>
                <a:cs typeface="Georgia"/>
                <a:sym typeface="Georgia"/>
              </a:rPr>
              <a:t>commercials</a:t>
            </a:r>
            <a:r>
              <a:rPr lang="en" sz="1300">
                <a:solidFill>
                  <a:schemeClr val="dk1"/>
                </a:solidFill>
                <a:latin typeface="Georgia"/>
                <a:ea typeface="Georgia"/>
                <a:cs typeface="Georgia"/>
                <a:sym typeface="Georgia"/>
              </a:rPr>
              <a:t> and experiencing the luxury </a:t>
            </a:r>
            <a:endParaRPr sz="1300">
              <a:solidFill>
                <a:schemeClr val="dk1"/>
              </a:solidFill>
              <a:latin typeface="Georgia"/>
              <a:ea typeface="Georgia"/>
              <a:cs typeface="Georgia"/>
              <a:sym typeface="Georgia"/>
            </a:endParaRPr>
          </a:p>
          <a:p>
            <a:pPr indent="-311150" lvl="3" marL="1828800" rtl="0" algn="l">
              <a:lnSpc>
                <a:spcPct val="130000"/>
              </a:lnSpc>
              <a:spcBef>
                <a:spcPts val="0"/>
              </a:spcBef>
              <a:spcAft>
                <a:spcPts val="0"/>
              </a:spcAft>
              <a:buClr>
                <a:schemeClr val="dk1"/>
              </a:buClr>
              <a:buSzPts val="1300"/>
              <a:buFont typeface="Georgia"/>
              <a:buChar char="●"/>
            </a:pPr>
            <a:r>
              <a:rPr lang="en" sz="1300">
                <a:solidFill>
                  <a:schemeClr val="dk1"/>
                </a:solidFill>
                <a:latin typeface="Georgia"/>
                <a:ea typeface="Georgia"/>
                <a:cs typeface="Georgia"/>
                <a:sym typeface="Georgia"/>
              </a:rPr>
              <a:t>Think - Looking at the prices and deciding if its something for you, considering the other options</a:t>
            </a:r>
            <a:endParaRPr sz="1300">
              <a:solidFill>
                <a:schemeClr val="dk1"/>
              </a:solidFill>
              <a:latin typeface="Georgia"/>
              <a:ea typeface="Georgia"/>
              <a:cs typeface="Georgia"/>
              <a:sym typeface="Georgia"/>
            </a:endParaRPr>
          </a:p>
          <a:p>
            <a:pPr indent="-311150" lvl="3" marL="1828800" rtl="0" algn="l">
              <a:lnSpc>
                <a:spcPct val="130000"/>
              </a:lnSpc>
              <a:spcBef>
                <a:spcPts val="0"/>
              </a:spcBef>
              <a:spcAft>
                <a:spcPts val="0"/>
              </a:spcAft>
              <a:buClr>
                <a:schemeClr val="dk1"/>
              </a:buClr>
              <a:buSzPts val="1300"/>
              <a:buFont typeface="Georgia"/>
              <a:buChar char="●"/>
            </a:pPr>
            <a:r>
              <a:rPr lang="en" sz="1300">
                <a:solidFill>
                  <a:schemeClr val="dk1"/>
                </a:solidFill>
                <a:latin typeface="Georgia"/>
                <a:ea typeface="Georgia"/>
                <a:cs typeface="Georgia"/>
                <a:sym typeface="Georgia"/>
              </a:rPr>
              <a:t>Do - Buying the product, big or small or even just taking a sample, experiencing Nespresso for yourself </a:t>
            </a:r>
            <a:endParaRPr sz="1300">
              <a:solidFill>
                <a:schemeClr val="dk1"/>
              </a:solidFill>
              <a:latin typeface="Georgia"/>
              <a:ea typeface="Georgia"/>
              <a:cs typeface="Georgia"/>
              <a:sym typeface="Georgia"/>
            </a:endParaRPr>
          </a:p>
          <a:p>
            <a:pPr indent="-311150" lvl="3" marL="1828800" rtl="0" algn="l">
              <a:lnSpc>
                <a:spcPct val="130000"/>
              </a:lnSpc>
              <a:spcBef>
                <a:spcPts val="0"/>
              </a:spcBef>
              <a:spcAft>
                <a:spcPts val="0"/>
              </a:spcAft>
              <a:buClr>
                <a:schemeClr val="dk1"/>
              </a:buClr>
              <a:buSzPts val="1300"/>
              <a:buFont typeface="Georgia"/>
              <a:buChar char="●"/>
            </a:pPr>
            <a:r>
              <a:rPr lang="en" sz="1300">
                <a:solidFill>
                  <a:schemeClr val="dk1"/>
                </a:solidFill>
                <a:latin typeface="Georgia"/>
                <a:ea typeface="Georgia"/>
                <a:cs typeface="Georgia"/>
                <a:sym typeface="Georgia"/>
              </a:rPr>
              <a:t>Atmospherics- </a:t>
            </a:r>
            <a:r>
              <a:rPr lang="en" sz="1300">
                <a:solidFill>
                  <a:schemeClr val="dk1"/>
                </a:solidFill>
                <a:latin typeface="Georgia"/>
                <a:ea typeface="Georgia"/>
                <a:cs typeface="Georgia"/>
                <a:sym typeface="Georgia"/>
              </a:rPr>
              <a:t>Sense of smell and  the aroma of freshly roasted coffee</a:t>
            </a:r>
            <a:endParaRPr sz="1300">
              <a:solidFill>
                <a:schemeClr val="dk1"/>
              </a:solidFill>
              <a:latin typeface="Georgia"/>
              <a:ea typeface="Georgia"/>
              <a:cs typeface="Georgia"/>
              <a:sym typeface="Georgia"/>
            </a:endParaRPr>
          </a:p>
          <a:p>
            <a:pPr indent="-311150" lvl="3" marL="1828800" rtl="0" algn="l">
              <a:lnSpc>
                <a:spcPct val="130000"/>
              </a:lnSpc>
              <a:spcBef>
                <a:spcPts val="0"/>
              </a:spcBef>
              <a:spcAft>
                <a:spcPts val="0"/>
              </a:spcAft>
              <a:buClr>
                <a:schemeClr val="dk1"/>
              </a:buClr>
              <a:buSzPts val="1300"/>
              <a:buFont typeface="Georgia"/>
              <a:buChar char="●"/>
            </a:pPr>
            <a:r>
              <a:rPr lang="en" sz="1300">
                <a:solidFill>
                  <a:schemeClr val="dk1"/>
                </a:solidFill>
                <a:latin typeface="Georgia"/>
                <a:ea typeface="Georgia"/>
                <a:cs typeface="Georgia"/>
                <a:sym typeface="Georgia"/>
              </a:rPr>
              <a:t>Nespresso represents a sense of upper class while still being affordable to the majority, something for everyone </a:t>
            </a:r>
            <a:endParaRPr sz="1300">
              <a:solidFill>
                <a:schemeClr val="dk1"/>
              </a:solidFill>
              <a:latin typeface="Georgia"/>
              <a:ea typeface="Georgia"/>
              <a:cs typeface="Georgia"/>
              <a:sym typeface="Georgia"/>
            </a:endParaRPr>
          </a:p>
          <a:p>
            <a:pPr indent="0" lvl="0" marL="1828800" rtl="0" algn="l">
              <a:lnSpc>
                <a:spcPct val="130000"/>
              </a:lnSpc>
              <a:spcBef>
                <a:spcPts val="1200"/>
              </a:spcBef>
              <a:spcAft>
                <a:spcPts val="0"/>
              </a:spcAft>
              <a:buNone/>
            </a:pPr>
            <a:r>
              <a:t/>
            </a:r>
            <a:endParaRPr sz="1300">
              <a:solidFill>
                <a:schemeClr val="dk1"/>
              </a:solidFill>
              <a:latin typeface="Georgia"/>
              <a:ea typeface="Georgia"/>
              <a:cs typeface="Georgia"/>
              <a:sym typeface="Georgia"/>
            </a:endParaRPr>
          </a:p>
          <a:p>
            <a:pPr indent="0" lvl="0" marL="0" rtl="0" algn="l">
              <a:spcBef>
                <a:spcPts val="1200"/>
              </a:spcBef>
              <a:spcAft>
                <a:spcPts val="0"/>
              </a:spcAft>
              <a:buNone/>
            </a:pPr>
            <a:r>
              <a:t/>
            </a:r>
            <a:endParaRPr sz="7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d4f550f00a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d4f550f00a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Internal Factors</a:t>
            </a:r>
            <a:endParaRPr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rPr>
              <a:t>Marketing Budget and Resources:</a:t>
            </a:r>
            <a:r>
              <a:rPr lang="en" sz="1000">
                <a:solidFill>
                  <a:schemeClr val="dk1"/>
                </a:solidFill>
              </a:rPr>
              <a:t> The type and scope of campaigns that Nespresso will be able to run will be determinant on the allocation of financial resources within the company. Historically, Nespresso has relied on high-profile celebrity endorsements to promote a luxurious brand image, as well as global campaigning. Both of these factors will undoubtedly require an in-depth resource allocation strategy.</a:t>
            </a:r>
            <a:br>
              <a:rPr lang="en" sz="1000">
                <a:solidFill>
                  <a:schemeClr val="dk1"/>
                </a:solidFill>
              </a:rPr>
            </a:br>
            <a:br>
              <a:rPr lang="en" sz="1000">
                <a:solidFill>
                  <a:schemeClr val="dk1"/>
                </a:solidFill>
              </a:rPr>
            </a:br>
            <a:r>
              <a:rPr b="1" lang="en" sz="1000">
                <a:solidFill>
                  <a:schemeClr val="dk1"/>
                </a:solidFill>
              </a:rPr>
              <a:t>Sales Channels and Distribution Networks: </a:t>
            </a:r>
            <a:endParaRPr b="1"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Promotional methods are influenced by the ease in which consumers can access their products.This factor can effectively be addressed through online sales promotions, in-store experiences, or limited-edition offers.</a:t>
            </a:r>
            <a:endParaRPr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The strongest influences will include the impact of retail stores, online presence, and partnerships with distributors.</a:t>
            </a:r>
            <a:endParaRPr sz="1000">
              <a:solidFill>
                <a:schemeClr val="dk1"/>
              </a:solidFill>
            </a:endParaRPr>
          </a:p>
          <a:p>
            <a:pPr indent="0" lvl="0" marL="0" rtl="0" algn="l">
              <a:spcBef>
                <a:spcPts val="1200"/>
              </a:spcBef>
              <a:spcAft>
                <a:spcPts val="0"/>
              </a:spcAft>
              <a:buNone/>
            </a:pPr>
            <a:r>
              <a:t/>
            </a:r>
            <a:endParaRPr sz="10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d45b1a612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d45b1a612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Font typeface="Georgia"/>
              <a:buChar char="●"/>
            </a:pPr>
            <a:r>
              <a:rPr lang="en">
                <a:solidFill>
                  <a:schemeClr val="dk1"/>
                </a:solidFill>
                <a:latin typeface="Georgia"/>
                <a:ea typeface="Georgia"/>
                <a:cs typeface="Georgia"/>
                <a:sym typeface="Georgia"/>
              </a:rPr>
              <a:t>Nespresso machines come in v</a:t>
            </a:r>
            <a:r>
              <a:rPr lang="en">
                <a:solidFill>
                  <a:schemeClr val="dk1"/>
                </a:solidFill>
                <a:latin typeface="Georgia"/>
                <a:ea typeface="Georgia"/>
                <a:cs typeface="Georgia"/>
                <a:sym typeface="Georgia"/>
              </a:rPr>
              <a:t>arious sizes and colors, and they tend to stick to neutral colors. All machines maintain sleek, simple, and classy designs with disposable containers for used pods to minimize compost and add-ins are offered for an additional price such as their build-in milk frothers. Their product is an easy to use machine that provides a premium at home coffee experience. Additionally, they offer lots of variety from a wide range of pod flavors to a range of machines that vary in finish and color, represented in their Standard, Premium, Deluxe, and REVOLVE machines.</a:t>
            </a:r>
            <a:endParaRPr>
              <a:solidFill>
                <a:schemeClr val="dk1"/>
              </a:solidFill>
              <a:latin typeface="Georgia"/>
              <a:ea typeface="Georgia"/>
              <a:cs typeface="Georgia"/>
              <a:sym typeface="Georgia"/>
            </a:endParaRPr>
          </a:p>
          <a:p>
            <a:pPr indent="-298450" lvl="0" marL="457200" rtl="0" algn="l">
              <a:lnSpc>
                <a:spcPct val="115000"/>
              </a:lnSpc>
              <a:spcBef>
                <a:spcPts val="0"/>
              </a:spcBef>
              <a:spcAft>
                <a:spcPts val="0"/>
              </a:spcAft>
              <a:buClr>
                <a:schemeClr val="dk1"/>
              </a:buClr>
              <a:buSzPts val="1100"/>
              <a:buFont typeface="Georgia"/>
              <a:buChar char="●"/>
            </a:pPr>
            <a:r>
              <a:rPr lang="en">
                <a:solidFill>
                  <a:schemeClr val="dk1"/>
                </a:solidFill>
                <a:latin typeface="Georgia"/>
                <a:ea typeface="Georgia"/>
                <a:cs typeface="Georgia"/>
                <a:sym typeface="Georgia"/>
              </a:rPr>
              <a:t>Finally, Nespresso upholds their commitment to sustainability through green initiatives such as recyclable materials and pod recycling programs, Tree planting efforts to offset carbon and Aluminum recycling and advocacy. Their social media ads highly target environmentalists. </a:t>
            </a:r>
            <a:endParaRPr>
              <a:solidFill>
                <a:schemeClr val="dk1"/>
              </a:solidFill>
              <a:latin typeface="Georgia"/>
              <a:ea typeface="Georgia"/>
              <a:cs typeface="Georgia"/>
              <a:sym typeface="Georgia"/>
            </a:endParaRPr>
          </a:p>
          <a:p>
            <a:pPr indent="0" lvl="0" marL="0" rtl="0" algn="l">
              <a:lnSpc>
                <a:spcPct val="115000"/>
              </a:lnSpc>
              <a:spcBef>
                <a:spcPts val="1200"/>
              </a:spcBef>
              <a:spcAft>
                <a:spcPts val="0"/>
              </a:spcAft>
              <a:buNone/>
            </a:pPr>
            <a:r>
              <a:t/>
            </a:r>
            <a:endParaRPr>
              <a:solidFill>
                <a:schemeClr val="dk1"/>
              </a:solidFill>
              <a:latin typeface="Georgia"/>
              <a:ea typeface="Georgia"/>
              <a:cs typeface="Georgia"/>
              <a:sym typeface="Georgia"/>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latin typeface="Georgia"/>
              <a:ea typeface="Georgia"/>
              <a:cs typeface="Georgia"/>
              <a:sym typeface="Georgia"/>
            </a:endParaRPr>
          </a:p>
          <a:p>
            <a:pPr indent="0" lvl="0" marL="0" rtl="0" algn="l">
              <a:spcBef>
                <a:spcPts val="120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4A3F3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25.png"/><Relationship Id="rId5" Type="http://schemas.openxmlformats.org/officeDocument/2006/relationships/image" Target="../media/image28.png"/><Relationship Id="rId6"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cupcaketeam75.wordpress.com/2019/05/19/positioning-statement-of-the-nespresso-boutique-flon/" TargetMode="External"/><Relationship Id="rId4" Type="http://schemas.openxmlformats.org/officeDocument/2006/relationships/hyperlink" Target="https://www.nespresso.com/ncp/positive/de/en#!/sustainability/innovations" TargetMode="External"/><Relationship Id="rId5" Type="http://schemas.openxmlformats.org/officeDocument/2006/relationships/hyperlink" Target="https://www.webprofits.com.au/blog/nespress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png"/><Relationship Id="rId6" Type="http://schemas.openxmlformats.org/officeDocument/2006/relationships/image" Target="../media/image12.jpg"/></Relationships>
</file>

<file path=ppt/slides/_rels/slide4.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2.png"/><Relationship Id="rId13" Type="http://schemas.openxmlformats.org/officeDocument/2006/relationships/image" Target="../media/image14.png"/><Relationship Id="rId12"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1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4.pn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27.png"/><Relationship Id="rId5"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9.jpg"/><Relationship Id="rId5"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24.jpg"/><Relationship Id="rId5"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7500">
                <a:solidFill>
                  <a:srgbClr val="EDE6DB"/>
                </a:solidFill>
                <a:latin typeface="Georgia"/>
                <a:ea typeface="Georgia"/>
                <a:cs typeface="Georgia"/>
                <a:sym typeface="Georgia"/>
              </a:rPr>
              <a:t>Nespresso</a:t>
            </a:r>
            <a:endParaRPr sz="7500">
              <a:solidFill>
                <a:srgbClr val="EDE6DB"/>
              </a:solidFill>
              <a:latin typeface="Georgia"/>
              <a:ea typeface="Georgia"/>
              <a:cs typeface="Georgia"/>
              <a:sym typeface="Georgia"/>
            </a:endParaRPr>
          </a:p>
        </p:txBody>
      </p:sp>
      <p:sp>
        <p:nvSpPr>
          <p:cNvPr id="55" name="Google Shape;55;p13"/>
          <p:cNvSpPr txBox="1"/>
          <p:nvPr>
            <p:ph idx="1" type="subTitle"/>
          </p:nvPr>
        </p:nvSpPr>
        <p:spPr>
          <a:xfrm>
            <a:off x="311700" y="2834125"/>
            <a:ext cx="8520600" cy="17166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SzPts val="523"/>
              <a:buNone/>
            </a:pPr>
            <a:r>
              <a:rPr lang="en" sz="2029">
                <a:solidFill>
                  <a:srgbClr val="B09A79"/>
                </a:solidFill>
                <a:latin typeface="Georgia"/>
                <a:ea typeface="Georgia"/>
                <a:cs typeface="Georgia"/>
                <a:sym typeface="Georgia"/>
              </a:rPr>
              <a:t>Camryn Fives</a:t>
            </a:r>
            <a:endParaRPr sz="2029">
              <a:solidFill>
                <a:srgbClr val="B09A79"/>
              </a:solidFill>
              <a:latin typeface="Georgia"/>
              <a:ea typeface="Georgia"/>
              <a:cs typeface="Georgia"/>
              <a:sym typeface="Georgia"/>
            </a:endParaRPr>
          </a:p>
          <a:p>
            <a:pPr indent="0" lvl="0" marL="0" rtl="0" algn="ctr">
              <a:lnSpc>
                <a:spcPct val="90000"/>
              </a:lnSpc>
              <a:spcBef>
                <a:spcPts val="0"/>
              </a:spcBef>
              <a:spcAft>
                <a:spcPts val="0"/>
              </a:spcAft>
              <a:buSzPts val="523"/>
              <a:buNone/>
            </a:pPr>
            <a:r>
              <a:rPr lang="en" sz="2029">
                <a:solidFill>
                  <a:srgbClr val="B09A79"/>
                </a:solidFill>
                <a:latin typeface="Georgia"/>
                <a:ea typeface="Georgia"/>
                <a:cs typeface="Georgia"/>
                <a:sym typeface="Georgia"/>
              </a:rPr>
              <a:t>Alyssa Neri</a:t>
            </a:r>
            <a:endParaRPr sz="2029">
              <a:solidFill>
                <a:srgbClr val="B09A79"/>
              </a:solidFill>
              <a:latin typeface="Georgia"/>
              <a:ea typeface="Georgia"/>
              <a:cs typeface="Georgia"/>
              <a:sym typeface="Georgia"/>
            </a:endParaRPr>
          </a:p>
          <a:p>
            <a:pPr indent="0" lvl="0" marL="0" rtl="0" algn="ctr">
              <a:lnSpc>
                <a:spcPct val="90000"/>
              </a:lnSpc>
              <a:spcBef>
                <a:spcPts val="0"/>
              </a:spcBef>
              <a:spcAft>
                <a:spcPts val="0"/>
              </a:spcAft>
              <a:buSzPts val="523"/>
              <a:buNone/>
            </a:pPr>
            <a:r>
              <a:rPr lang="en" sz="2029">
                <a:solidFill>
                  <a:srgbClr val="B09A79"/>
                </a:solidFill>
                <a:latin typeface="Georgia"/>
                <a:ea typeface="Georgia"/>
                <a:cs typeface="Georgia"/>
                <a:sym typeface="Georgia"/>
              </a:rPr>
              <a:t>Gus Emery</a:t>
            </a:r>
            <a:endParaRPr sz="2029">
              <a:solidFill>
                <a:srgbClr val="B09A79"/>
              </a:solidFill>
              <a:latin typeface="Georgia"/>
              <a:ea typeface="Georgia"/>
              <a:cs typeface="Georgia"/>
              <a:sym typeface="Georgia"/>
            </a:endParaRPr>
          </a:p>
          <a:p>
            <a:pPr indent="0" lvl="0" marL="0" rtl="0" algn="ctr">
              <a:lnSpc>
                <a:spcPct val="90000"/>
              </a:lnSpc>
              <a:spcBef>
                <a:spcPts val="0"/>
              </a:spcBef>
              <a:spcAft>
                <a:spcPts val="0"/>
              </a:spcAft>
              <a:buSzPts val="523"/>
              <a:buNone/>
            </a:pPr>
            <a:r>
              <a:rPr lang="en" sz="2029">
                <a:solidFill>
                  <a:srgbClr val="B09A79"/>
                </a:solidFill>
                <a:latin typeface="Georgia"/>
                <a:ea typeface="Georgia"/>
                <a:cs typeface="Georgia"/>
                <a:sym typeface="Georgia"/>
              </a:rPr>
              <a:t>Logan Brinkworth</a:t>
            </a:r>
            <a:endParaRPr sz="2029">
              <a:solidFill>
                <a:srgbClr val="B09A79"/>
              </a:solidFill>
              <a:latin typeface="Georgia"/>
              <a:ea typeface="Georgia"/>
              <a:cs typeface="Georgia"/>
              <a:sym typeface="Georgia"/>
            </a:endParaRPr>
          </a:p>
          <a:p>
            <a:pPr indent="0" lvl="0" marL="0" rtl="0" algn="ctr">
              <a:lnSpc>
                <a:spcPct val="90000"/>
              </a:lnSpc>
              <a:spcBef>
                <a:spcPts val="0"/>
              </a:spcBef>
              <a:spcAft>
                <a:spcPts val="0"/>
              </a:spcAft>
              <a:buSzPts val="523"/>
              <a:buNone/>
            </a:pPr>
            <a:r>
              <a:rPr lang="en" sz="2029">
                <a:solidFill>
                  <a:srgbClr val="B09A79"/>
                </a:solidFill>
                <a:latin typeface="Georgia"/>
                <a:ea typeface="Georgia"/>
                <a:cs typeface="Georgia"/>
                <a:sym typeface="Georgia"/>
              </a:rPr>
              <a:t>Katie Riordan</a:t>
            </a:r>
            <a:endParaRPr sz="2029">
              <a:solidFill>
                <a:srgbClr val="B09A79"/>
              </a:solidFill>
              <a:latin typeface="Georgia"/>
              <a:ea typeface="Georgia"/>
              <a:cs typeface="Georgia"/>
              <a:sym typeface="Georgia"/>
            </a:endParaRPr>
          </a:p>
        </p:txBody>
      </p:sp>
      <p:pic>
        <p:nvPicPr>
          <p:cNvPr descr="File:Coffee bean transparent.png - Wikimedia Commons" id="56" name="Google Shape;56;p13"/>
          <p:cNvPicPr preferRelativeResize="0"/>
          <p:nvPr/>
        </p:nvPicPr>
        <p:blipFill>
          <a:blip r:embed="rId3">
            <a:alphaModFix/>
          </a:blip>
          <a:stretch>
            <a:fillRect/>
          </a:stretch>
        </p:blipFill>
        <p:spPr>
          <a:xfrm>
            <a:off x="440400" y="3899575"/>
            <a:ext cx="1066225" cy="1066225"/>
          </a:xfrm>
          <a:prstGeom prst="rect">
            <a:avLst/>
          </a:prstGeom>
          <a:noFill/>
          <a:ln>
            <a:noFill/>
          </a:ln>
        </p:spPr>
      </p:pic>
      <p:pic>
        <p:nvPicPr>
          <p:cNvPr descr="File:Coffee bean transparent.png - Wikimedia Commons" id="57" name="Google Shape;57;p13"/>
          <p:cNvPicPr preferRelativeResize="0"/>
          <p:nvPr/>
        </p:nvPicPr>
        <p:blipFill>
          <a:blip r:embed="rId3">
            <a:alphaModFix/>
          </a:blip>
          <a:stretch>
            <a:fillRect/>
          </a:stretch>
        </p:blipFill>
        <p:spPr>
          <a:xfrm>
            <a:off x="375625" y="3252300"/>
            <a:ext cx="873051" cy="873051"/>
          </a:xfrm>
          <a:prstGeom prst="rect">
            <a:avLst/>
          </a:prstGeom>
          <a:noFill/>
          <a:ln>
            <a:noFill/>
          </a:ln>
        </p:spPr>
      </p:pic>
      <p:pic>
        <p:nvPicPr>
          <p:cNvPr descr="File:Coffee bean transparent.png - Wikimedia Commons" id="58" name="Google Shape;58;p13"/>
          <p:cNvPicPr preferRelativeResize="0"/>
          <p:nvPr/>
        </p:nvPicPr>
        <p:blipFill>
          <a:blip r:embed="rId3">
            <a:alphaModFix/>
          </a:blip>
          <a:stretch>
            <a:fillRect/>
          </a:stretch>
        </p:blipFill>
        <p:spPr>
          <a:xfrm>
            <a:off x="1396750" y="3899575"/>
            <a:ext cx="1243926" cy="1243926"/>
          </a:xfrm>
          <a:prstGeom prst="rect">
            <a:avLst/>
          </a:prstGeom>
          <a:noFill/>
          <a:ln>
            <a:noFill/>
          </a:ln>
        </p:spPr>
      </p:pic>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B09A79"/>
                </a:solidFill>
                <a:latin typeface="Georgia"/>
                <a:ea typeface="Georgia"/>
                <a:cs typeface="Georgia"/>
                <a:sym typeface="Georgia"/>
              </a:rPr>
              <a:t>Customer Satisfaction </a:t>
            </a:r>
            <a:endParaRPr>
              <a:solidFill>
                <a:srgbClr val="B09A79"/>
              </a:solidFill>
              <a:latin typeface="Georgia"/>
              <a:ea typeface="Georgia"/>
              <a:cs typeface="Georgia"/>
              <a:sym typeface="Georgia"/>
            </a:endParaRPr>
          </a:p>
        </p:txBody>
      </p:sp>
      <p:sp>
        <p:nvSpPr>
          <p:cNvPr id="151" name="Google Shape;151;p22"/>
          <p:cNvSpPr txBox="1"/>
          <p:nvPr>
            <p:ph idx="1" type="body"/>
          </p:nvPr>
        </p:nvSpPr>
        <p:spPr>
          <a:xfrm>
            <a:off x="311700" y="1270350"/>
            <a:ext cx="4260300" cy="2706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sz="1808">
                <a:solidFill>
                  <a:srgbClr val="EDE6DB"/>
                </a:solidFill>
                <a:latin typeface="Georgia"/>
                <a:ea typeface="Georgia"/>
                <a:cs typeface="Georgia"/>
                <a:sym typeface="Georgia"/>
              </a:rPr>
              <a:t>Most Satisfied</a:t>
            </a:r>
            <a:endParaRPr b="1" sz="1808">
              <a:solidFill>
                <a:srgbClr val="EDE6DB"/>
              </a:solidFill>
              <a:latin typeface="Georgia"/>
              <a:ea typeface="Georgia"/>
              <a:cs typeface="Georgia"/>
              <a:sym typeface="Georgia"/>
            </a:endParaRPr>
          </a:p>
          <a:p>
            <a:pPr indent="-316706" lvl="0" marL="457200" rtl="0" algn="l">
              <a:spcBef>
                <a:spcPts val="1200"/>
              </a:spcBef>
              <a:spcAft>
                <a:spcPts val="0"/>
              </a:spcAft>
              <a:buClr>
                <a:srgbClr val="EDE6DB"/>
              </a:buClr>
              <a:buSzPct val="100000"/>
              <a:buFont typeface="Georgia"/>
              <a:buChar char="●"/>
            </a:pPr>
            <a:r>
              <a:rPr lang="en" sz="1500">
                <a:solidFill>
                  <a:srgbClr val="EDE6DB"/>
                </a:solidFill>
                <a:latin typeface="Georgia"/>
                <a:ea typeface="Georgia"/>
                <a:cs typeface="Georgia"/>
                <a:sym typeface="Georgia"/>
              </a:rPr>
              <a:t>Quality</a:t>
            </a:r>
            <a:endParaRPr sz="1500">
              <a:solidFill>
                <a:srgbClr val="EDE6DB"/>
              </a:solidFill>
              <a:latin typeface="Georgia"/>
              <a:ea typeface="Georgia"/>
              <a:cs typeface="Georgia"/>
              <a:sym typeface="Georgia"/>
            </a:endParaRPr>
          </a:p>
          <a:p>
            <a:pPr indent="-316706" lvl="0" marL="457200" rtl="0" algn="l">
              <a:spcBef>
                <a:spcPts val="0"/>
              </a:spcBef>
              <a:spcAft>
                <a:spcPts val="0"/>
              </a:spcAft>
              <a:buClr>
                <a:srgbClr val="EDE6DB"/>
              </a:buClr>
              <a:buSzPct val="100000"/>
              <a:buFont typeface="Georgia"/>
              <a:buChar char="●"/>
            </a:pPr>
            <a:r>
              <a:rPr lang="en" sz="1500">
                <a:solidFill>
                  <a:srgbClr val="EDE6DB"/>
                </a:solidFill>
                <a:latin typeface="Georgia"/>
                <a:ea typeface="Georgia"/>
                <a:cs typeface="Georgia"/>
                <a:sym typeface="Georgia"/>
              </a:rPr>
              <a:t>Experience</a:t>
            </a:r>
            <a:endParaRPr sz="1500">
              <a:solidFill>
                <a:srgbClr val="EDE6DB"/>
              </a:solidFill>
              <a:latin typeface="Georgia"/>
              <a:ea typeface="Georgia"/>
              <a:cs typeface="Georgia"/>
              <a:sym typeface="Georgia"/>
            </a:endParaRPr>
          </a:p>
          <a:p>
            <a:pPr indent="0" lvl="0" marL="0" rtl="0" algn="l">
              <a:spcBef>
                <a:spcPts val="1200"/>
              </a:spcBef>
              <a:spcAft>
                <a:spcPts val="0"/>
              </a:spcAft>
              <a:buNone/>
            </a:pPr>
            <a:r>
              <a:rPr b="1" lang="en" sz="1900">
                <a:solidFill>
                  <a:srgbClr val="EDE6DB"/>
                </a:solidFill>
                <a:latin typeface="Georgia"/>
                <a:ea typeface="Georgia"/>
                <a:cs typeface="Georgia"/>
                <a:sym typeface="Georgia"/>
              </a:rPr>
              <a:t>Most Unsatisfied</a:t>
            </a:r>
            <a:endParaRPr b="1" sz="1900">
              <a:solidFill>
                <a:srgbClr val="EDE6DB"/>
              </a:solidFill>
              <a:latin typeface="Georgia"/>
              <a:ea typeface="Georgia"/>
              <a:cs typeface="Georgia"/>
              <a:sym typeface="Georgia"/>
            </a:endParaRPr>
          </a:p>
          <a:p>
            <a:pPr indent="-316706" lvl="0" marL="457200" rtl="0" algn="l">
              <a:spcBef>
                <a:spcPts val="1200"/>
              </a:spcBef>
              <a:spcAft>
                <a:spcPts val="0"/>
              </a:spcAft>
              <a:buClr>
                <a:srgbClr val="EDE6DB"/>
              </a:buClr>
              <a:buSzPct val="100000"/>
              <a:buFont typeface="Georgia"/>
              <a:buChar char="●"/>
            </a:pPr>
            <a:r>
              <a:rPr lang="en" sz="1500">
                <a:solidFill>
                  <a:srgbClr val="EDE6DB"/>
                </a:solidFill>
                <a:latin typeface="Georgia"/>
                <a:ea typeface="Georgia"/>
                <a:cs typeface="Georgia"/>
                <a:sym typeface="Georgia"/>
              </a:rPr>
              <a:t>Shipping/Delivery</a:t>
            </a:r>
            <a:endParaRPr sz="1500">
              <a:solidFill>
                <a:srgbClr val="EDE6DB"/>
              </a:solidFill>
              <a:latin typeface="Georgia"/>
              <a:ea typeface="Georgia"/>
              <a:cs typeface="Georgia"/>
              <a:sym typeface="Georgia"/>
            </a:endParaRPr>
          </a:p>
          <a:p>
            <a:pPr indent="-316706" lvl="0" marL="457200" rtl="0" algn="l">
              <a:spcBef>
                <a:spcPts val="0"/>
              </a:spcBef>
              <a:spcAft>
                <a:spcPts val="0"/>
              </a:spcAft>
              <a:buClr>
                <a:srgbClr val="EDE6DB"/>
              </a:buClr>
              <a:buSzPct val="100000"/>
              <a:buFont typeface="Georgia"/>
              <a:buChar char="●"/>
            </a:pPr>
            <a:r>
              <a:rPr lang="en" sz="1500">
                <a:solidFill>
                  <a:srgbClr val="EDE6DB"/>
                </a:solidFill>
                <a:latin typeface="Georgia"/>
                <a:ea typeface="Georgia"/>
                <a:cs typeface="Georgia"/>
                <a:sym typeface="Georgia"/>
              </a:rPr>
              <a:t>Cost</a:t>
            </a:r>
            <a:endParaRPr sz="1500">
              <a:solidFill>
                <a:srgbClr val="EDE6DB"/>
              </a:solidFill>
              <a:latin typeface="Georgia"/>
              <a:ea typeface="Georgia"/>
              <a:cs typeface="Georgia"/>
              <a:sym typeface="Georgia"/>
            </a:endParaRPr>
          </a:p>
          <a:p>
            <a:pPr indent="0" lvl="0" marL="457200" rtl="0" algn="l">
              <a:spcBef>
                <a:spcPts val="1200"/>
              </a:spcBef>
              <a:spcAft>
                <a:spcPts val="0"/>
              </a:spcAft>
              <a:buNone/>
            </a:pPr>
            <a:r>
              <a:t/>
            </a:r>
            <a:endParaRPr sz="1500">
              <a:solidFill>
                <a:srgbClr val="EDE6DB"/>
              </a:solidFill>
              <a:latin typeface="Georgia"/>
              <a:ea typeface="Georgia"/>
              <a:cs typeface="Georgia"/>
              <a:sym typeface="Georgia"/>
            </a:endParaRPr>
          </a:p>
          <a:p>
            <a:pPr indent="0" lvl="0" marL="0" rtl="0" algn="l">
              <a:spcBef>
                <a:spcPts val="1200"/>
              </a:spcBef>
              <a:spcAft>
                <a:spcPts val="1200"/>
              </a:spcAft>
              <a:buNone/>
            </a:pPr>
            <a:r>
              <a:rPr b="1" lang="en" sz="1500">
                <a:solidFill>
                  <a:srgbClr val="EDE6DB"/>
                </a:solidFill>
                <a:latin typeface="Georgia"/>
                <a:ea typeface="Georgia"/>
                <a:cs typeface="Georgia"/>
                <a:sym typeface="Georgia"/>
              </a:rPr>
              <a:t>Satisfaction varies by machine/pod type</a:t>
            </a:r>
            <a:endParaRPr sz="1900">
              <a:solidFill>
                <a:srgbClr val="EDE6DB"/>
              </a:solidFill>
              <a:latin typeface="Georgia"/>
              <a:ea typeface="Georgia"/>
              <a:cs typeface="Georgia"/>
              <a:sym typeface="Georgia"/>
            </a:endParaRPr>
          </a:p>
        </p:txBody>
      </p:sp>
      <p:pic>
        <p:nvPicPr>
          <p:cNvPr descr="File:Coffee bean transparent.png - Wikimedia Commons" id="152" name="Google Shape;152;p22"/>
          <p:cNvPicPr preferRelativeResize="0"/>
          <p:nvPr/>
        </p:nvPicPr>
        <p:blipFill>
          <a:blip r:embed="rId3">
            <a:alphaModFix/>
          </a:blip>
          <a:stretch>
            <a:fillRect/>
          </a:stretch>
        </p:blipFill>
        <p:spPr>
          <a:xfrm>
            <a:off x="7831650" y="3797250"/>
            <a:ext cx="1243926" cy="1243926"/>
          </a:xfrm>
          <a:prstGeom prst="rect">
            <a:avLst/>
          </a:prstGeom>
          <a:noFill/>
          <a:ln>
            <a:noFill/>
          </a:ln>
        </p:spPr>
      </p:pic>
      <p:pic>
        <p:nvPicPr>
          <p:cNvPr descr="File:Coffee bean transparent.png - Wikimedia Commons" id="153" name="Google Shape;153;p22"/>
          <p:cNvPicPr preferRelativeResize="0"/>
          <p:nvPr/>
        </p:nvPicPr>
        <p:blipFill>
          <a:blip r:embed="rId3">
            <a:alphaModFix/>
          </a:blip>
          <a:stretch>
            <a:fillRect/>
          </a:stretch>
        </p:blipFill>
        <p:spPr>
          <a:xfrm>
            <a:off x="7487351" y="4385951"/>
            <a:ext cx="655225" cy="655225"/>
          </a:xfrm>
          <a:prstGeom prst="rect">
            <a:avLst/>
          </a:prstGeom>
          <a:noFill/>
          <a:ln>
            <a:noFill/>
          </a:ln>
        </p:spPr>
      </p:pic>
      <p:pic>
        <p:nvPicPr>
          <p:cNvPr id="154" name="Google Shape;154;p22"/>
          <p:cNvPicPr preferRelativeResize="0"/>
          <p:nvPr/>
        </p:nvPicPr>
        <p:blipFill rotWithShape="1">
          <a:blip r:embed="rId4">
            <a:alphaModFix/>
          </a:blip>
          <a:srcRect b="17053" l="0" r="0" t="30231"/>
          <a:stretch/>
        </p:blipFill>
        <p:spPr>
          <a:xfrm>
            <a:off x="4908813" y="2667951"/>
            <a:ext cx="1880250" cy="2148024"/>
          </a:xfrm>
          <a:prstGeom prst="rect">
            <a:avLst/>
          </a:prstGeom>
          <a:noFill/>
          <a:ln>
            <a:noFill/>
          </a:ln>
        </p:spPr>
      </p:pic>
      <p:pic>
        <p:nvPicPr>
          <p:cNvPr id="155" name="Google Shape;155;p22"/>
          <p:cNvPicPr preferRelativeResize="0"/>
          <p:nvPr/>
        </p:nvPicPr>
        <p:blipFill>
          <a:blip r:embed="rId5">
            <a:alphaModFix/>
          </a:blip>
          <a:stretch>
            <a:fillRect/>
          </a:stretch>
        </p:blipFill>
        <p:spPr>
          <a:xfrm>
            <a:off x="5639975" y="219600"/>
            <a:ext cx="3192325" cy="1290425"/>
          </a:xfrm>
          <a:prstGeom prst="rect">
            <a:avLst/>
          </a:prstGeom>
          <a:noFill/>
          <a:ln>
            <a:noFill/>
          </a:ln>
        </p:spPr>
      </p:pic>
      <p:sp>
        <p:nvSpPr>
          <p:cNvPr id="156" name="Google Shape;156;p22"/>
          <p:cNvSpPr txBox="1"/>
          <p:nvPr/>
        </p:nvSpPr>
        <p:spPr>
          <a:xfrm>
            <a:off x="2770350" y="1779450"/>
            <a:ext cx="3837000" cy="711900"/>
          </a:xfrm>
          <a:prstGeom prst="rect">
            <a:avLst/>
          </a:prstGeom>
          <a:noFill/>
          <a:ln cap="flat" cmpd="sng" w="19050">
            <a:solidFill>
              <a:srgbClr val="EDE6DB"/>
            </a:solidFill>
            <a:prstDash val="lgDash"/>
            <a:round/>
            <a:headEnd len="sm" w="sm" type="none"/>
            <a:tailEnd len="sm" w="sm" type="none"/>
          </a:ln>
        </p:spPr>
        <p:txBody>
          <a:bodyPr anchorCtr="0" anchor="t" bIns="91425" lIns="91425" spcFirstLastPara="1" rIns="91425" wrap="square" tIns="91425">
            <a:noAutofit/>
          </a:bodyPr>
          <a:lstStyle/>
          <a:p>
            <a:pPr indent="-317500" lvl="0" marL="457200" rtl="0" algn="r">
              <a:lnSpc>
                <a:spcPct val="115000"/>
              </a:lnSpc>
              <a:spcBef>
                <a:spcPts val="0"/>
              </a:spcBef>
              <a:spcAft>
                <a:spcPts val="0"/>
              </a:spcAft>
              <a:buClr>
                <a:srgbClr val="EDE6DB"/>
              </a:buClr>
              <a:buSzPts val="1400"/>
              <a:buFont typeface="Georgia"/>
              <a:buChar char="★"/>
            </a:pPr>
            <a:r>
              <a:rPr lang="en">
                <a:solidFill>
                  <a:srgbClr val="EDE6DB"/>
                </a:solidFill>
                <a:latin typeface="Georgia"/>
                <a:ea typeface="Georgia"/>
                <a:cs typeface="Georgia"/>
                <a:sym typeface="Georgia"/>
              </a:rPr>
              <a:t>Around 4.5 Star rating on avg.</a:t>
            </a:r>
            <a:endParaRPr>
              <a:solidFill>
                <a:srgbClr val="EDE6DB"/>
              </a:solidFill>
              <a:latin typeface="Georgia"/>
              <a:ea typeface="Georgia"/>
              <a:cs typeface="Georgia"/>
              <a:sym typeface="Georgia"/>
            </a:endParaRPr>
          </a:p>
          <a:p>
            <a:pPr indent="-317500" lvl="0" marL="457200" rtl="0" algn="r">
              <a:lnSpc>
                <a:spcPct val="115000"/>
              </a:lnSpc>
              <a:spcBef>
                <a:spcPts val="0"/>
              </a:spcBef>
              <a:spcAft>
                <a:spcPts val="0"/>
              </a:spcAft>
              <a:buClr>
                <a:srgbClr val="EDE6DB"/>
              </a:buClr>
              <a:buSzPts val="1400"/>
              <a:buFont typeface="Georgia"/>
              <a:buChar char="★"/>
            </a:pPr>
            <a:r>
              <a:rPr lang="en">
                <a:solidFill>
                  <a:srgbClr val="EDE6DB"/>
                </a:solidFill>
                <a:latin typeface="Georgia"/>
                <a:ea typeface="Georgia"/>
                <a:cs typeface="Georgia"/>
                <a:sym typeface="Georgia"/>
              </a:rPr>
              <a:t>Replies to every comment on Instagram!</a:t>
            </a:r>
            <a:endParaRPr>
              <a:solidFill>
                <a:srgbClr val="EDE6DB"/>
              </a:solidFill>
              <a:latin typeface="Georgia"/>
              <a:ea typeface="Georgia"/>
              <a:cs typeface="Georgia"/>
              <a:sym typeface="Georgia"/>
            </a:endParaRPr>
          </a:p>
        </p:txBody>
      </p:sp>
      <p:pic>
        <p:nvPicPr>
          <p:cNvPr id="157" name="Google Shape;157;p22"/>
          <p:cNvPicPr preferRelativeResize="0"/>
          <p:nvPr/>
        </p:nvPicPr>
        <p:blipFill>
          <a:blip r:embed="rId6">
            <a:alphaModFix/>
          </a:blip>
          <a:stretch>
            <a:fillRect/>
          </a:stretch>
        </p:blipFill>
        <p:spPr>
          <a:xfrm>
            <a:off x="6898950" y="1716525"/>
            <a:ext cx="1998038" cy="19706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6800">
                <a:solidFill>
                  <a:srgbClr val="B09A79"/>
                </a:solidFill>
                <a:latin typeface="Georgia"/>
                <a:ea typeface="Georgia"/>
                <a:cs typeface="Georgia"/>
                <a:sym typeface="Georgia"/>
              </a:rPr>
              <a:t>The End.</a:t>
            </a:r>
            <a:endParaRPr sz="6800">
              <a:solidFill>
                <a:srgbClr val="B09A79"/>
              </a:solidFill>
              <a:latin typeface="Georgia"/>
              <a:ea typeface="Georgia"/>
              <a:cs typeface="Georgia"/>
              <a:sym typeface="Georgia"/>
            </a:endParaRPr>
          </a:p>
        </p:txBody>
      </p:sp>
      <p:sp>
        <p:nvSpPr>
          <p:cNvPr id="163" name="Google Shape;163;p2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EDE6DB"/>
                </a:solidFill>
                <a:latin typeface="Georgia"/>
                <a:ea typeface="Georgia"/>
                <a:cs typeface="Georgia"/>
                <a:sym typeface="Georgia"/>
              </a:rPr>
              <a:t>Thank you!</a:t>
            </a:r>
            <a:endParaRPr>
              <a:solidFill>
                <a:srgbClr val="EDE6DB"/>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B09A79"/>
                </a:solidFill>
                <a:latin typeface="Georgia"/>
                <a:ea typeface="Georgia"/>
                <a:cs typeface="Georgia"/>
                <a:sym typeface="Georgia"/>
              </a:rPr>
              <a:t>Site Sources</a:t>
            </a:r>
            <a:endParaRPr>
              <a:solidFill>
                <a:srgbClr val="B09A79"/>
              </a:solidFill>
              <a:latin typeface="Georgia"/>
              <a:ea typeface="Georgia"/>
              <a:cs typeface="Georgia"/>
              <a:sym typeface="Georgia"/>
            </a:endParaRPr>
          </a:p>
        </p:txBody>
      </p:sp>
      <p:sp>
        <p:nvSpPr>
          <p:cNvPr id="169" name="Google Shape;169;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u="sng">
                <a:solidFill>
                  <a:schemeClr val="hlink"/>
                </a:solidFill>
                <a:latin typeface="Georgia"/>
                <a:ea typeface="Georgia"/>
                <a:cs typeface="Georgia"/>
                <a:sym typeface="Georgia"/>
                <a:hlinkClick r:id="rId3"/>
              </a:rPr>
              <a:t>https://cupcaketeam75.wordpress.com/2019/05/19/positioning-statement-of-the-nespresso-boutique-flon/</a:t>
            </a:r>
            <a:endParaRPr>
              <a:latin typeface="Georgia"/>
              <a:ea typeface="Georgia"/>
              <a:cs typeface="Georgia"/>
              <a:sym typeface="Georgia"/>
            </a:endParaRPr>
          </a:p>
          <a:p>
            <a:pPr indent="0" lvl="0" marL="0" rtl="0" algn="l">
              <a:spcBef>
                <a:spcPts val="1200"/>
              </a:spcBef>
              <a:spcAft>
                <a:spcPts val="0"/>
              </a:spcAft>
              <a:buNone/>
            </a:pPr>
            <a:r>
              <a:rPr lang="en" u="sng">
                <a:solidFill>
                  <a:schemeClr val="hlink"/>
                </a:solidFill>
                <a:latin typeface="Georgia"/>
                <a:ea typeface="Georgia"/>
                <a:cs typeface="Georgia"/>
                <a:sym typeface="Georgia"/>
                <a:hlinkClick r:id="rId4"/>
              </a:rPr>
              <a:t>https://www.nespresso.com/ncp/positive/de/en#!/sustainability/innovations</a:t>
            </a:r>
            <a:br>
              <a:rPr lang="en">
                <a:latin typeface="Georgia"/>
                <a:ea typeface="Georgia"/>
                <a:cs typeface="Georgia"/>
                <a:sym typeface="Georgia"/>
              </a:rPr>
            </a:br>
            <a:br>
              <a:rPr lang="en">
                <a:latin typeface="Georgia"/>
                <a:ea typeface="Georgia"/>
                <a:cs typeface="Georgia"/>
                <a:sym typeface="Georgia"/>
              </a:rPr>
            </a:br>
            <a:r>
              <a:rPr lang="en" u="sng">
                <a:solidFill>
                  <a:schemeClr val="hlink"/>
                </a:solidFill>
                <a:latin typeface="Georgia"/>
                <a:ea typeface="Georgia"/>
                <a:cs typeface="Georgia"/>
                <a:sym typeface="Georgia"/>
                <a:hlinkClick r:id="rId5"/>
              </a:rPr>
              <a:t>https://www.webprofits.com.au/blog/nespresso</a:t>
            </a:r>
            <a:endParaRPr>
              <a:latin typeface="Georgia"/>
              <a:ea typeface="Georgia"/>
              <a:cs typeface="Georgia"/>
              <a:sym typeface="Georgia"/>
            </a:endParaRPr>
          </a:p>
          <a:p>
            <a:pPr indent="0" lvl="0" marL="0" rtl="0" algn="l">
              <a:spcBef>
                <a:spcPts val="1200"/>
              </a:spcBef>
              <a:spcAft>
                <a:spcPts val="0"/>
              </a:spcAft>
              <a:buNone/>
            </a:pPr>
            <a:r>
              <a:rPr lang="en">
                <a:solidFill>
                  <a:srgbClr val="EDE6DB"/>
                </a:solidFill>
                <a:latin typeface="Georgia"/>
                <a:ea typeface="Georgia"/>
                <a:cs typeface="Georgia"/>
                <a:sym typeface="Georgia"/>
              </a:rPr>
              <a:t>Additional information </a:t>
            </a:r>
            <a:r>
              <a:rPr lang="en">
                <a:solidFill>
                  <a:srgbClr val="EDE6DB"/>
                </a:solidFill>
                <a:latin typeface="Georgia"/>
                <a:ea typeface="Georgia"/>
                <a:cs typeface="Georgia"/>
                <a:sym typeface="Georgia"/>
              </a:rPr>
              <a:t>gathered</a:t>
            </a:r>
            <a:r>
              <a:rPr lang="en">
                <a:solidFill>
                  <a:srgbClr val="EDE6DB"/>
                </a:solidFill>
                <a:latin typeface="Georgia"/>
                <a:ea typeface="Georgia"/>
                <a:cs typeface="Georgia"/>
                <a:sym typeface="Georgia"/>
              </a:rPr>
              <a:t> from Nespresso website, social media (Instagram), and reviews on Amazon.</a:t>
            </a:r>
            <a:endParaRPr>
              <a:solidFill>
                <a:srgbClr val="EDE6DB"/>
              </a:solidFill>
              <a:latin typeface="Georgia"/>
              <a:ea typeface="Georgia"/>
              <a:cs typeface="Georgia"/>
              <a:sym typeface="Georgia"/>
            </a:endParaRPr>
          </a:p>
          <a:p>
            <a:pPr indent="0" lvl="0" marL="0" rtl="0" algn="l">
              <a:spcBef>
                <a:spcPts val="1200"/>
              </a:spcBef>
              <a:spcAft>
                <a:spcPts val="0"/>
              </a:spcAft>
              <a:buNone/>
            </a:pPr>
            <a:br>
              <a:rPr lang="en"/>
            </a:br>
            <a:r>
              <a:rPr lang="en"/>
              <a:t>	`</a:t>
            </a:r>
            <a:endParaRPr/>
          </a:p>
          <a:p>
            <a:pPr indent="0" lvl="0" marL="0" rtl="0" algn="l">
              <a:spcBef>
                <a:spcPts val="1200"/>
              </a:spcBef>
              <a:spcAft>
                <a:spcPts val="1200"/>
              </a:spcAft>
              <a:buNone/>
            </a:pPr>
            <a:r>
              <a:t/>
            </a:r>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263175" y="487325"/>
            <a:ext cx="4045200" cy="1783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B09A79"/>
                </a:solidFill>
                <a:latin typeface="Georgia"/>
                <a:ea typeface="Georgia"/>
                <a:cs typeface="Georgia"/>
                <a:sym typeface="Georgia"/>
              </a:rPr>
              <a:t>Why</a:t>
            </a:r>
            <a:r>
              <a:rPr lang="en">
                <a:solidFill>
                  <a:srgbClr val="B09A79"/>
                </a:solidFill>
                <a:latin typeface="Georgia"/>
                <a:ea typeface="Georgia"/>
                <a:cs typeface="Georgia"/>
                <a:sym typeface="Georgia"/>
              </a:rPr>
              <a:t> Nespresso?</a:t>
            </a:r>
            <a:endParaRPr>
              <a:solidFill>
                <a:srgbClr val="B09A79"/>
              </a:solidFill>
              <a:latin typeface="Georgia"/>
              <a:ea typeface="Georgia"/>
              <a:cs typeface="Georgia"/>
              <a:sym typeface="Georgia"/>
            </a:endParaRPr>
          </a:p>
        </p:txBody>
      </p:sp>
      <p:sp>
        <p:nvSpPr>
          <p:cNvPr id="64" name="Google Shape;64;p1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fontScale="92500"/>
          </a:bodyPr>
          <a:lstStyle/>
          <a:p>
            <a:pPr indent="-334327" lvl="0" marL="457200" rtl="0" algn="l">
              <a:lnSpc>
                <a:spcPct val="150000"/>
              </a:lnSpc>
              <a:spcBef>
                <a:spcPts val="0"/>
              </a:spcBef>
              <a:spcAft>
                <a:spcPts val="0"/>
              </a:spcAft>
              <a:buClr>
                <a:srgbClr val="4A3F35"/>
              </a:buClr>
              <a:buSzPct val="100000"/>
              <a:buFont typeface="Georgia"/>
              <a:buChar char="●"/>
            </a:pPr>
            <a:r>
              <a:rPr lang="en">
                <a:solidFill>
                  <a:srgbClr val="4A3F35"/>
                </a:solidFill>
                <a:latin typeface="Georgia"/>
                <a:ea typeface="Georgia"/>
                <a:cs typeface="Georgia"/>
                <a:sym typeface="Georgia"/>
              </a:rPr>
              <a:t>Nespresso is an international brand</a:t>
            </a:r>
            <a:endParaRPr>
              <a:solidFill>
                <a:srgbClr val="4A3F35"/>
              </a:solidFill>
              <a:latin typeface="Georgia"/>
              <a:ea typeface="Georgia"/>
              <a:cs typeface="Georgia"/>
              <a:sym typeface="Georgia"/>
            </a:endParaRPr>
          </a:p>
          <a:p>
            <a:pPr indent="-334327" lvl="0" marL="457200" rtl="0" algn="l">
              <a:lnSpc>
                <a:spcPct val="150000"/>
              </a:lnSpc>
              <a:spcBef>
                <a:spcPts val="0"/>
              </a:spcBef>
              <a:spcAft>
                <a:spcPts val="0"/>
              </a:spcAft>
              <a:buClr>
                <a:srgbClr val="4A3F35"/>
              </a:buClr>
              <a:buSzPct val="100000"/>
              <a:buFont typeface="Georgia"/>
              <a:buChar char="●"/>
            </a:pPr>
            <a:r>
              <a:rPr lang="en">
                <a:solidFill>
                  <a:srgbClr val="4A3F35"/>
                </a:solidFill>
                <a:latin typeface="Georgia"/>
                <a:ea typeface="Georgia"/>
                <a:cs typeface="Georgia"/>
                <a:sym typeface="Georgia"/>
              </a:rPr>
              <a:t>Present in 81 countries; bringing luxury coffee and espresso machines straight from the cafe to your home.</a:t>
            </a:r>
            <a:endParaRPr>
              <a:solidFill>
                <a:srgbClr val="4A3F35"/>
              </a:solidFill>
              <a:latin typeface="Georgia"/>
              <a:ea typeface="Georgia"/>
              <a:cs typeface="Georgia"/>
              <a:sym typeface="Georgia"/>
            </a:endParaRPr>
          </a:p>
          <a:p>
            <a:pPr indent="-334327" lvl="0" marL="457200" rtl="0" algn="l">
              <a:lnSpc>
                <a:spcPct val="150000"/>
              </a:lnSpc>
              <a:spcBef>
                <a:spcPts val="0"/>
              </a:spcBef>
              <a:spcAft>
                <a:spcPts val="0"/>
              </a:spcAft>
              <a:buClr>
                <a:srgbClr val="4A3F35"/>
              </a:buClr>
              <a:buSzPct val="100000"/>
              <a:buFont typeface="Georgia"/>
              <a:buChar char="●"/>
            </a:pPr>
            <a:r>
              <a:rPr lang="en">
                <a:solidFill>
                  <a:srgbClr val="4A3F35"/>
                </a:solidFill>
                <a:latin typeface="Georgia"/>
                <a:ea typeface="Georgia"/>
                <a:cs typeface="Georgia"/>
                <a:sym typeface="Georgia"/>
              </a:rPr>
              <a:t>Nespresso</a:t>
            </a:r>
            <a:r>
              <a:rPr lang="en">
                <a:solidFill>
                  <a:srgbClr val="4A3F35"/>
                </a:solidFill>
                <a:latin typeface="Georgia"/>
                <a:ea typeface="Georgia"/>
                <a:cs typeface="Georgia"/>
                <a:sym typeface="Georgia"/>
              </a:rPr>
              <a:t> utilizes retro-modern espresso machines and a wide selection of </a:t>
            </a:r>
            <a:r>
              <a:rPr lang="en">
                <a:solidFill>
                  <a:srgbClr val="4A3F35"/>
                </a:solidFill>
                <a:latin typeface="Georgia"/>
                <a:ea typeface="Georgia"/>
                <a:cs typeface="Georgia"/>
                <a:sym typeface="Georgia"/>
              </a:rPr>
              <a:t>coffee</a:t>
            </a:r>
            <a:r>
              <a:rPr lang="en">
                <a:solidFill>
                  <a:srgbClr val="4A3F35"/>
                </a:solidFill>
                <a:latin typeface="Georgia"/>
                <a:ea typeface="Georgia"/>
                <a:cs typeface="Georgia"/>
                <a:sym typeface="Georgia"/>
              </a:rPr>
              <a:t> pods. </a:t>
            </a:r>
            <a:endParaRPr>
              <a:solidFill>
                <a:srgbClr val="4A3F35"/>
              </a:solidFill>
              <a:latin typeface="Georgia"/>
              <a:ea typeface="Georgia"/>
              <a:cs typeface="Georgia"/>
              <a:sym typeface="Georgia"/>
            </a:endParaRPr>
          </a:p>
        </p:txBody>
      </p:sp>
      <p:pic>
        <p:nvPicPr>
          <p:cNvPr id="65" name="Google Shape;65;p14"/>
          <p:cNvPicPr preferRelativeResize="0"/>
          <p:nvPr/>
        </p:nvPicPr>
        <p:blipFill>
          <a:blip r:embed="rId3">
            <a:alphaModFix/>
          </a:blip>
          <a:stretch>
            <a:fillRect/>
          </a:stretch>
        </p:blipFill>
        <p:spPr>
          <a:xfrm>
            <a:off x="740199" y="2648850"/>
            <a:ext cx="3091149" cy="20602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B09A79"/>
                </a:solidFill>
                <a:latin typeface="Georgia"/>
                <a:ea typeface="Georgia"/>
                <a:cs typeface="Georgia"/>
                <a:sym typeface="Georgia"/>
              </a:rPr>
              <a:t>Market Segmentation</a:t>
            </a:r>
            <a:endParaRPr>
              <a:solidFill>
                <a:srgbClr val="B09A79"/>
              </a:solidFill>
              <a:latin typeface="Georgia"/>
              <a:ea typeface="Georgia"/>
              <a:cs typeface="Georgia"/>
              <a:sym typeface="Georgia"/>
            </a:endParaRPr>
          </a:p>
        </p:txBody>
      </p:sp>
      <p:sp>
        <p:nvSpPr>
          <p:cNvPr id="71" name="Google Shape;71;p15"/>
          <p:cNvSpPr txBox="1"/>
          <p:nvPr>
            <p:ph idx="1" type="body"/>
          </p:nvPr>
        </p:nvSpPr>
        <p:spPr>
          <a:xfrm>
            <a:off x="311700" y="1073500"/>
            <a:ext cx="8520600" cy="3833100"/>
          </a:xfrm>
          <a:prstGeom prst="rect">
            <a:avLst/>
          </a:prstGeom>
        </p:spPr>
        <p:txBody>
          <a:bodyPr anchorCtr="0" anchor="t" bIns="91425" lIns="91425" spcFirstLastPara="1" rIns="91425" wrap="square" tIns="91425">
            <a:noAutofit/>
          </a:bodyPr>
          <a:lstStyle/>
          <a:p>
            <a:pPr indent="-342900" lvl="0" marL="457200" rtl="0" algn="l">
              <a:lnSpc>
                <a:spcPct val="95000"/>
              </a:lnSpc>
              <a:spcBef>
                <a:spcPts val="1200"/>
              </a:spcBef>
              <a:spcAft>
                <a:spcPts val="0"/>
              </a:spcAft>
              <a:buClr>
                <a:srgbClr val="EDE6DB"/>
              </a:buClr>
              <a:buSzPts val="1800"/>
              <a:buFont typeface="Georgia"/>
              <a:buChar char="●"/>
            </a:pPr>
            <a:r>
              <a:rPr lang="en">
                <a:solidFill>
                  <a:srgbClr val="EDE6DB"/>
                </a:solidFill>
                <a:latin typeface="Georgia"/>
                <a:ea typeface="Georgia"/>
                <a:cs typeface="Georgia"/>
                <a:sym typeface="Georgia"/>
              </a:rPr>
              <a:t>Individuals</a:t>
            </a:r>
            <a:r>
              <a:rPr lang="en">
                <a:solidFill>
                  <a:srgbClr val="EDE6DB"/>
                </a:solidFill>
                <a:latin typeface="Georgia"/>
                <a:ea typeface="Georgia"/>
                <a:cs typeface="Georgia"/>
                <a:sym typeface="Georgia"/>
              </a:rPr>
              <a:t> value </a:t>
            </a:r>
            <a:endParaRPr>
              <a:solidFill>
                <a:srgbClr val="EDE6DB"/>
              </a:solidFill>
              <a:latin typeface="Georgia"/>
              <a:ea typeface="Georgia"/>
              <a:cs typeface="Georgia"/>
              <a:sym typeface="Georgia"/>
            </a:endParaRPr>
          </a:p>
          <a:p>
            <a:pPr indent="-330200" lvl="1" marL="914400" rtl="0" algn="l">
              <a:lnSpc>
                <a:spcPct val="95000"/>
              </a:lnSpc>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Luxury</a:t>
            </a:r>
            <a:endParaRPr sz="1600">
              <a:solidFill>
                <a:srgbClr val="EDE6DB"/>
              </a:solidFill>
              <a:latin typeface="Georgia"/>
              <a:ea typeface="Georgia"/>
              <a:cs typeface="Georgia"/>
              <a:sym typeface="Georgia"/>
            </a:endParaRPr>
          </a:p>
          <a:p>
            <a:pPr indent="-330200" lvl="1" marL="914400" rtl="0" algn="l">
              <a:lnSpc>
                <a:spcPct val="95000"/>
              </a:lnSpc>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Quality</a:t>
            </a:r>
            <a:endParaRPr sz="1600">
              <a:solidFill>
                <a:srgbClr val="EDE6DB"/>
              </a:solidFill>
              <a:latin typeface="Georgia"/>
              <a:ea typeface="Georgia"/>
              <a:cs typeface="Georgia"/>
              <a:sym typeface="Georgia"/>
            </a:endParaRPr>
          </a:p>
          <a:p>
            <a:pPr indent="-330200" lvl="1" marL="914400" rtl="0" algn="l">
              <a:lnSpc>
                <a:spcPct val="95000"/>
              </a:lnSpc>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Convenience </a:t>
            </a:r>
            <a:endParaRPr sz="1600">
              <a:solidFill>
                <a:srgbClr val="EDE6DB"/>
              </a:solidFill>
              <a:latin typeface="Georgia"/>
              <a:ea typeface="Georgia"/>
              <a:cs typeface="Georgia"/>
              <a:sym typeface="Georgia"/>
            </a:endParaRPr>
          </a:p>
          <a:p>
            <a:pPr indent="-342900" lvl="0" marL="457200" rtl="0" algn="l">
              <a:lnSpc>
                <a:spcPct val="95000"/>
              </a:lnSpc>
              <a:spcBef>
                <a:spcPts val="0"/>
              </a:spcBef>
              <a:spcAft>
                <a:spcPts val="0"/>
              </a:spcAft>
              <a:buClr>
                <a:srgbClr val="EDE6DB"/>
              </a:buClr>
              <a:buSzPts val="1800"/>
              <a:buFont typeface="Georgia"/>
              <a:buChar char="●"/>
            </a:pPr>
            <a:r>
              <a:rPr lang="en">
                <a:solidFill>
                  <a:srgbClr val="EDE6DB"/>
                </a:solidFill>
                <a:latin typeface="Georgia"/>
                <a:ea typeface="Georgia"/>
                <a:cs typeface="Georgia"/>
                <a:sym typeface="Georgia"/>
              </a:rPr>
              <a:t>Lifestyles</a:t>
            </a:r>
            <a:endParaRPr>
              <a:solidFill>
                <a:srgbClr val="EDE6DB"/>
              </a:solidFill>
              <a:latin typeface="Georgia"/>
              <a:ea typeface="Georgia"/>
              <a:cs typeface="Georgia"/>
              <a:sym typeface="Georgia"/>
            </a:endParaRPr>
          </a:p>
          <a:p>
            <a:pPr indent="-330200" lvl="1" marL="914400" rtl="0" algn="l">
              <a:lnSpc>
                <a:spcPct val="95000"/>
              </a:lnSpc>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Active, social and creative lifestyle</a:t>
            </a:r>
            <a:endParaRPr sz="1600">
              <a:solidFill>
                <a:srgbClr val="EDE6DB"/>
              </a:solidFill>
              <a:latin typeface="Georgia"/>
              <a:ea typeface="Georgia"/>
              <a:cs typeface="Georgia"/>
              <a:sym typeface="Georgia"/>
            </a:endParaRPr>
          </a:p>
          <a:p>
            <a:pPr indent="-330200" lvl="1" marL="914400" rtl="0" algn="l">
              <a:lnSpc>
                <a:spcPct val="95000"/>
              </a:lnSpc>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Enjoys travel, luxury dining, modern living, social gatherings</a:t>
            </a:r>
            <a:endParaRPr sz="1600">
              <a:solidFill>
                <a:srgbClr val="EDE6DB"/>
              </a:solidFill>
              <a:latin typeface="Georgia"/>
              <a:ea typeface="Georgia"/>
              <a:cs typeface="Georgia"/>
              <a:sym typeface="Georgia"/>
            </a:endParaRPr>
          </a:p>
          <a:p>
            <a:pPr indent="-342900" lvl="0" marL="457200" rtl="0" algn="l">
              <a:lnSpc>
                <a:spcPct val="95000"/>
              </a:lnSpc>
              <a:spcBef>
                <a:spcPts val="0"/>
              </a:spcBef>
              <a:spcAft>
                <a:spcPts val="0"/>
              </a:spcAft>
              <a:buClr>
                <a:srgbClr val="EDE6DB"/>
              </a:buClr>
              <a:buSzPts val="1800"/>
              <a:buFont typeface="Georgia"/>
              <a:buChar char="●"/>
            </a:pPr>
            <a:r>
              <a:rPr lang="en">
                <a:solidFill>
                  <a:srgbClr val="EDE6DB"/>
                </a:solidFill>
                <a:latin typeface="Georgia"/>
                <a:ea typeface="Georgia"/>
                <a:cs typeface="Georgia"/>
                <a:sym typeface="Georgia"/>
              </a:rPr>
              <a:t>Motivations &amp; Attitudes - Driven by:</a:t>
            </a:r>
            <a:endParaRPr>
              <a:solidFill>
                <a:srgbClr val="EDE6DB"/>
              </a:solidFill>
              <a:latin typeface="Georgia"/>
              <a:ea typeface="Georgia"/>
              <a:cs typeface="Georgia"/>
              <a:sym typeface="Georgia"/>
            </a:endParaRPr>
          </a:p>
          <a:p>
            <a:pPr indent="-330200" lvl="1" marL="914400" rtl="0" algn="l">
              <a:lnSpc>
                <a:spcPct val="95000"/>
              </a:lnSpc>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Sophistication, Modernity, Environmental Consciousness</a:t>
            </a:r>
            <a:endParaRPr sz="1600">
              <a:solidFill>
                <a:srgbClr val="EDE6DB"/>
              </a:solidFill>
              <a:latin typeface="Georgia"/>
              <a:ea typeface="Georgia"/>
              <a:cs typeface="Georgia"/>
              <a:sym typeface="Georgia"/>
            </a:endParaRPr>
          </a:p>
          <a:p>
            <a:pPr indent="-330200" lvl="1" marL="914400" rtl="0" algn="l">
              <a:lnSpc>
                <a:spcPct val="95000"/>
              </a:lnSpc>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Esteem and Self-actualization needs</a:t>
            </a:r>
            <a:endParaRPr sz="1600">
              <a:solidFill>
                <a:srgbClr val="EDE6DB"/>
              </a:solidFill>
              <a:latin typeface="Georgia"/>
              <a:ea typeface="Georgia"/>
              <a:cs typeface="Georgia"/>
              <a:sym typeface="Georgia"/>
            </a:endParaRPr>
          </a:p>
          <a:p>
            <a:pPr indent="0" lvl="0" marL="0" rtl="0" algn="l">
              <a:lnSpc>
                <a:spcPct val="95000"/>
              </a:lnSpc>
              <a:spcBef>
                <a:spcPts val="1200"/>
              </a:spcBef>
              <a:spcAft>
                <a:spcPts val="1200"/>
              </a:spcAft>
              <a:buNone/>
            </a:pPr>
            <a:r>
              <a:t/>
            </a:r>
            <a:endParaRPr sz="1200">
              <a:solidFill>
                <a:srgbClr val="EDE6DB"/>
              </a:solidFill>
              <a:latin typeface="Georgia"/>
              <a:ea typeface="Georgia"/>
              <a:cs typeface="Georgia"/>
              <a:sym typeface="Georgia"/>
            </a:endParaRPr>
          </a:p>
        </p:txBody>
      </p:sp>
      <p:pic>
        <p:nvPicPr>
          <p:cNvPr descr="File:Coffee bean transparent.png - Wikimedia Commons" id="72" name="Google Shape;72;p15"/>
          <p:cNvPicPr preferRelativeResize="0"/>
          <p:nvPr/>
        </p:nvPicPr>
        <p:blipFill>
          <a:blip r:embed="rId3">
            <a:alphaModFix/>
          </a:blip>
          <a:stretch>
            <a:fillRect/>
          </a:stretch>
        </p:blipFill>
        <p:spPr>
          <a:xfrm>
            <a:off x="8076100" y="4192325"/>
            <a:ext cx="951175" cy="951175"/>
          </a:xfrm>
          <a:prstGeom prst="rect">
            <a:avLst/>
          </a:prstGeom>
          <a:noFill/>
          <a:ln>
            <a:noFill/>
          </a:ln>
        </p:spPr>
      </p:pic>
      <p:pic>
        <p:nvPicPr>
          <p:cNvPr descr="File:Coffee bean transparent.png - Wikimedia Commons" id="73" name="Google Shape;73;p15"/>
          <p:cNvPicPr preferRelativeResize="0"/>
          <p:nvPr/>
        </p:nvPicPr>
        <p:blipFill>
          <a:blip r:embed="rId3">
            <a:alphaModFix/>
          </a:blip>
          <a:stretch>
            <a:fillRect/>
          </a:stretch>
        </p:blipFill>
        <p:spPr>
          <a:xfrm>
            <a:off x="7420876" y="4488276"/>
            <a:ext cx="655225" cy="655225"/>
          </a:xfrm>
          <a:prstGeom prst="rect">
            <a:avLst/>
          </a:prstGeom>
          <a:noFill/>
          <a:ln>
            <a:noFill/>
          </a:ln>
        </p:spPr>
      </p:pic>
      <p:pic>
        <p:nvPicPr>
          <p:cNvPr id="74" name="Google Shape;74;p15"/>
          <p:cNvPicPr preferRelativeResize="0"/>
          <p:nvPr/>
        </p:nvPicPr>
        <p:blipFill>
          <a:blip r:embed="rId4">
            <a:alphaModFix/>
          </a:blip>
          <a:stretch>
            <a:fillRect/>
          </a:stretch>
        </p:blipFill>
        <p:spPr>
          <a:xfrm>
            <a:off x="7102200" y="445025"/>
            <a:ext cx="1730102" cy="2109025"/>
          </a:xfrm>
          <a:prstGeom prst="rect">
            <a:avLst/>
          </a:prstGeom>
          <a:noFill/>
          <a:ln cap="flat" cmpd="sng" w="38100">
            <a:solidFill>
              <a:schemeClr val="dk2"/>
            </a:solidFill>
            <a:prstDash val="solid"/>
            <a:round/>
            <a:headEnd len="sm" w="sm" type="none"/>
            <a:tailEnd len="sm" w="sm" type="none"/>
          </a:ln>
        </p:spPr>
      </p:pic>
      <p:pic>
        <p:nvPicPr>
          <p:cNvPr id="75" name="Google Shape;75;p15"/>
          <p:cNvPicPr preferRelativeResize="0"/>
          <p:nvPr/>
        </p:nvPicPr>
        <p:blipFill>
          <a:blip r:embed="rId5">
            <a:alphaModFix/>
          </a:blip>
          <a:stretch>
            <a:fillRect/>
          </a:stretch>
        </p:blipFill>
        <p:spPr>
          <a:xfrm>
            <a:off x="5304784" y="445026"/>
            <a:ext cx="1492915" cy="2109025"/>
          </a:xfrm>
          <a:prstGeom prst="rect">
            <a:avLst/>
          </a:prstGeom>
          <a:noFill/>
          <a:ln cap="flat" cmpd="sng" w="38100">
            <a:solidFill>
              <a:schemeClr val="dk2"/>
            </a:solidFill>
            <a:prstDash val="solid"/>
            <a:round/>
            <a:headEnd len="sm" w="sm" type="none"/>
            <a:tailEnd len="sm" w="sm" type="none"/>
          </a:ln>
        </p:spPr>
      </p:pic>
      <p:pic>
        <p:nvPicPr>
          <p:cNvPr id="76" name="Google Shape;76;p15"/>
          <p:cNvPicPr preferRelativeResize="0"/>
          <p:nvPr/>
        </p:nvPicPr>
        <p:blipFill>
          <a:blip r:embed="rId6">
            <a:alphaModFix/>
          </a:blip>
          <a:stretch>
            <a:fillRect/>
          </a:stretch>
        </p:blipFill>
        <p:spPr>
          <a:xfrm>
            <a:off x="2859083" y="3834250"/>
            <a:ext cx="3425850" cy="1162290"/>
          </a:xfrm>
          <a:prstGeom prst="rect">
            <a:avLst/>
          </a:prstGeom>
          <a:noFill/>
          <a:ln cap="flat" cmpd="sng" w="38100">
            <a:solidFill>
              <a:schemeClr val="dk2"/>
            </a:solidFill>
            <a:prstDash val="solid"/>
            <a:round/>
            <a:headEnd len="sm" w="sm" type="none"/>
            <a:tailEnd len="sm" w="sm" type="none"/>
          </a:ln>
        </p:spPr>
      </p:pic>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520">
                <a:solidFill>
                  <a:srgbClr val="B09A79"/>
                </a:solidFill>
                <a:latin typeface="Georgia"/>
                <a:ea typeface="Georgia"/>
                <a:cs typeface="Georgia"/>
                <a:sym typeface="Georgia"/>
              </a:rPr>
              <a:t>Product Positioning</a:t>
            </a:r>
            <a:endParaRPr sz="2520">
              <a:solidFill>
                <a:srgbClr val="B09A79"/>
              </a:solidFill>
              <a:latin typeface="Georgia"/>
              <a:ea typeface="Georgia"/>
              <a:cs typeface="Georgia"/>
              <a:sym typeface="Georgia"/>
            </a:endParaRPr>
          </a:p>
        </p:txBody>
      </p:sp>
      <p:sp>
        <p:nvSpPr>
          <p:cNvPr id="82" name="Google Shape;82;p16"/>
          <p:cNvSpPr txBox="1"/>
          <p:nvPr>
            <p:ph idx="1" type="body"/>
          </p:nvPr>
        </p:nvSpPr>
        <p:spPr>
          <a:xfrm>
            <a:off x="3386675" y="1493925"/>
            <a:ext cx="4017000" cy="31716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b="1" lang="en" sz="1800">
                <a:solidFill>
                  <a:srgbClr val="EDE6DB"/>
                </a:solidFill>
                <a:latin typeface="Georgia"/>
                <a:ea typeface="Georgia"/>
                <a:cs typeface="Georgia"/>
                <a:sym typeface="Georgia"/>
              </a:rPr>
              <a:t>Decision</a:t>
            </a:r>
            <a:r>
              <a:rPr b="1" lang="en" sz="1800">
                <a:solidFill>
                  <a:srgbClr val="EDE6DB"/>
                </a:solidFill>
                <a:latin typeface="Georgia"/>
                <a:ea typeface="Georgia"/>
                <a:cs typeface="Georgia"/>
                <a:sym typeface="Georgia"/>
              </a:rPr>
              <a:t> Process Influences</a:t>
            </a:r>
            <a:endParaRPr b="1" sz="1800">
              <a:solidFill>
                <a:srgbClr val="EDE6DB"/>
              </a:solidFill>
              <a:latin typeface="Georgia"/>
              <a:ea typeface="Georgia"/>
              <a:cs typeface="Georgia"/>
              <a:sym typeface="Georgia"/>
            </a:endParaRPr>
          </a:p>
          <a:p>
            <a:pPr indent="-330200" lvl="0" marL="457200" rtl="0" algn="l">
              <a:lnSpc>
                <a:spcPct val="150000"/>
              </a:lnSpc>
              <a:spcBef>
                <a:spcPts val="120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Key factors: quality, durability, usability, price</a:t>
            </a:r>
            <a:endParaRPr sz="1600">
              <a:solidFill>
                <a:srgbClr val="EDE6DB"/>
              </a:solidFill>
              <a:latin typeface="Georgia"/>
              <a:ea typeface="Georgia"/>
              <a:cs typeface="Georgia"/>
              <a:sym typeface="Georgia"/>
            </a:endParaRPr>
          </a:p>
          <a:p>
            <a:pPr indent="-342900" lvl="1" marL="914400" rtl="0" algn="l">
              <a:lnSpc>
                <a:spcPct val="150000"/>
              </a:lnSpc>
              <a:spcBef>
                <a:spcPts val="0"/>
              </a:spcBef>
              <a:spcAft>
                <a:spcPts val="0"/>
              </a:spcAft>
              <a:buClr>
                <a:srgbClr val="EDE6DB"/>
              </a:buClr>
              <a:buSzPts val="1800"/>
              <a:buFont typeface="Georgia"/>
              <a:buChar char="○"/>
            </a:pPr>
            <a:r>
              <a:rPr lang="en" sz="1400">
                <a:solidFill>
                  <a:srgbClr val="EDE6DB"/>
                </a:solidFill>
                <a:latin typeface="Georgia"/>
                <a:ea typeface="Georgia"/>
                <a:cs typeface="Georgia"/>
                <a:sym typeface="Georgia"/>
              </a:rPr>
              <a:t>Variety of flavored pods</a:t>
            </a:r>
            <a:endParaRPr sz="1400">
              <a:solidFill>
                <a:srgbClr val="EDE6DB"/>
              </a:solidFill>
              <a:latin typeface="Georgia"/>
              <a:ea typeface="Georgia"/>
              <a:cs typeface="Georgia"/>
              <a:sym typeface="Georgia"/>
            </a:endParaRPr>
          </a:p>
          <a:p>
            <a:pPr indent="-317500" lvl="2" marL="1371600" rtl="0" algn="l">
              <a:lnSpc>
                <a:spcPct val="150000"/>
              </a:lnSpc>
              <a:spcBef>
                <a:spcPts val="0"/>
              </a:spcBef>
              <a:spcAft>
                <a:spcPts val="0"/>
              </a:spcAft>
              <a:buClr>
                <a:srgbClr val="EDE6DB"/>
              </a:buClr>
              <a:buSzPts val="1400"/>
              <a:buFont typeface="Georgia"/>
              <a:buChar char="■"/>
            </a:pPr>
            <a:r>
              <a:rPr lang="en" sz="1400">
                <a:solidFill>
                  <a:srgbClr val="EDE6DB"/>
                </a:solidFill>
                <a:latin typeface="Georgia"/>
                <a:ea typeface="Georgia"/>
                <a:cs typeface="Georgia"/>
                <a:sym typeface="Georgia"/>
              </a:rPr>
              <a:t>Pod description listed online</a:t>
            </a:r>
            <a:endParaRPr sz="1400">
              <a:solidFill>
                <a:srgbClr val="EDE6DB"/>
              </a:solidFill>
              <a:latin typeface="Georgia"/>
              <a:ea typeface="Georgia"/>
              <a:cs typeface="Georgia"/>
              <a:sym typeface="Georgia"/>
            </a:endParaRPr>
          </a:p>
          <a:p>
            <a:pPr indent="-317500" lvl="1" marL="914400" rtl="0" algn="l">
              <a:lnSpc>
                <a:spcPct val="150000"/>
              </a:lnSpc>
              <a:spcBef>
                <a:spcPts val="0"/>
              </a:spcBef>
              <a:spcAft>
                <a:spcPts val="0"/>
              </a:spcAft>
              <a:buClr>
                <a:srgbClr val="EDE6DB"/>
              </a:buClr>
              <a:buSzPts val="1400"/>
              <a:buFont typeface="Georgia"/>
              <a:buChar char="○"/>
            </a:pPr>
            <a:r>
              <a:rPr lang="en" sz="1400">
                <a:solidFill>
                  <a:srgbClr val="EDE6DB"/>
                </a:solidFill>
                <a:latin typeface="Georgia"/>
                <a:ea typeface="Georgia"/>
                <a:cs typeface="Georgia"/>
                <a:sym typeface="Georgia"/>
              </a:rPr>
              <a:t>Higher luxury machines offered</a:t>
            </a:r>
            <a:endParaRPr sz="1400">
              <a:solidFill>
                <a:srgbClr val="EDE6DB"/>
              </a:solidFill>
              <a:latin typeface="Georgia"/>
              <a:ea typeface="Georgia"/>
              <a:cs typeface="Georgia"/>
              <a:sym typeface="Georgia"/>
            </a:endParaRPr>
          </a:p>
          <a:p>
            <a:pPr indent="-317500" lvl="2" marL="1371600" rtl="0" algn="l">
              <a:lnSpc>
                <a:spcPct val="150000"/>
              </a:lnSpc>
              <a:spcBef>
                <a:spcPts val="0"/>
              </a:spcBef>
              <a:spcAft>
                <a:spcPts val="0"/>
              </a:spcAft>
              <a:buClr>
                <a:srgbClr val="EDE6DB"/>
              </a:buClr>
              <a:buSzPts val="1400"/>
              <a:buFont typeface="Georgia"/>
              <a:buChar char="■"/>
            </a:pPr>
            <a:r>
              <a:rPr lang="en" sz="1400">
                <a:solidFill>
                  <a:srgbClr val="EDE6DB"/>
                </a:solidFill>
                <a:latin typeface="Georgia"/>
                <a:ea typeface="Georgia"/>
                <a:cs typeface="Georgia"/>
                <a:sym typeface="Georgia"/>
              </a:rPr>
              <a:t>Different pod types available </a:t>
            </a:r>
            <a:endParaRPr sz="1400">
              <a:solidFill>
                <a:srgbClr val="EDE6DB"/>
              </a:solidFill>
              <a:latin typeface="Georgia"/>
              <a:ea typeface="Georgia"/>
              <a:cs typeface="Georgia"/>
              <a:sym typeface="Georgia"/>
            </a:endParaRPr>
          </a:p>
        </p:txBody>
      </p:sp>
      <p:pic>
        <p:nvPicPr>
          <p:cNvPr descr="File:Coffee bean transparent.png - Wikimedia Commons" id="83" name="Google Shape;83;p16"/>
          <p:cNvPicPr preferRelativeResize="0"/>
          <p:nvPr/>
        </p:nvPicPr>
        <p:blipFill>
          <a:blip r:embed="rId3">
            <a:alphaModFix/>
          </a:blip>
          <a:stretch>
            <a:fillRect/>
          </a:stretch>
        </p:blipFill>
        <p:spPr>
          <a:xfrm>
            <a:off x="7831650" y="3797250"/>
            <a:ext cx="1243926" cy="1243926"/>
          </a:xfrm>
          <a:prstGeom prst="rect">
            <a:avLst/>
          </a:prstGeom>
          <a:noFill/>
          <a:ln>
            <a:noFill/>
          </a:ln>
        </p:spPr>
      </p:pic>
      <p:pic>
        <p:nvPicPr>
          <p:cNvPr descr="File:Coffee bean transparent.png - Wikimedia Commons" id="84" name="Google Shape;84;p16"/>
          <p:cNvPicPr preferRelativeResize="0"/>
          <p:nvPr/>
        </p:nvPicPr>
        <p:blipFill>
          <a:blip r:embed="rId3">
            <a:alphaModFix/>
          </a:blip>
          <a:stretch>
            <a:fillRect/>
          </a:stretch>
        </p:blipFill>
        <p:spPr>
          <a:xfrm>
            <a:off x="7487351" y="4385951"/>
            <a:ext cx="655225" cy="655225"/>
          </a:xfrm>
          <a:prstGeom prst="rect">
            <a:avLst/>
          </a:prstGeom>
          <a:noFill/>
          <a:ln>
            <a:noFill/>
          </a:ln>
        </p:spPr>
      </p:pic>
      <p:pic>
        <p:nvPicPr>
          <p:cNvPr id="85" name="Google Shape;85;p16"/>
          <p:cNvPicPr preferRelativeResize="0"/>
          <p:nvPr/>
        </p:nvPicPr>
        <p:blipFill>
          <a:blip r:embed="rId4">
            <a:alphaModFix/>
          </a:blip>
          <a:stretch>
            <a:fillRect/>
          </a:stretch>
        </p:blipFill>
        <p:spPr>
          <a:xfrm>
            <a:off x="3805347" y="445025"/>
            <a:ext cx="707428" cy="707450"/>
          </a:xfrm>
          <a:prstGeom prst="rect">
            <a:avLst/>
          </a:prstGeom>
          <a:noFill/>
          <a:ln>
            <a:noFill/>
          </a:ln>
        </p:spPr>
      </p:pic>
      <p:pic>
        <p:nvPicPr>
          <p:cNvPr id="86" name="Google Shape;86;p16"/>
          <p:cNvPicPr preferRelativeResize="0"/>
          <p:nvPr/>
        </p:nvPicPr>
        <p:blipFill>
          <a:blip r:embed="rId5">
            <a:alphaModFix/>
          </a:blip>
          <a:stretch>
            <a:fillRect/>
          </a:stretch>
        </p:blipFill>
        <p:spPr>
          <a:xfrm>
            <a:off x="4691225" y="721450"/>
            <a:ext cx="707425" cy="707425"/>
          </a:xfrm>
          <a:prstGeom prst="rect">
            <a:avLst/>
          </a:prstGeom>
          <a:noFill/>
          <a:ln>
            <a:noFill/>
          </a:ln>
        </p:spPr>
      </p:pic>
      <p:pic>
        <p:nvPicPr>
          <p:cNvPr id="87" name="Google Shape;87;p16"/>
          <p:cNvPicPr preferRelativeResize="0"/>
          <p:nvPr/>
        </p:nvPicPr>
        <p:blipFill>
          <a:blip r:embed="rId6">
            <a:alphaModFix/>
          </a:blip>
          <a:stretch>
            <a:fillRect/>
          </a:stretch>
        </p:blipFill>
        <p:spPr>
          <a:xfrm>
            <a:off x="4512775" y="67450"/>
            <a:ext cx="707425" cy="707425"/>
          </a:xfrm>
          <a:prstGeom prst="rect">
            <a:avLst/>
          </a:prstGeom>
          <a:noFill/>
          <a:ln>
            <a:noFill/>
          </a:ln>
        </p:spPr>
      </p:pic>
      <p:pic>
        <p:nvPicPr>
          <p:cNvPr id="88" name="Google Shape;88;p16"/>
          <p:cNvPicPr preferRelativeResize="0"/>
          <p:nvPr/>
        </p:nvPicPr>
        <p:blipFill>
          <a:blip r:embed="rId7">
            <a:alphaModFix/>
          </a:blip>
          <a:stretch>
            <a:fillRect/>
          </a:stretch>
        </p:blipFill>
        <p:spPr>
          <a:xfrm>
            <a:off x="5577100" y="929175"/>
            <a:ext cx="655225" cy="655225"/>
          </a:xfrm>
          <a:prstGeom prst="rect">
            <a:avLst/>
          </a:prstGeom>
          <a:noFill/>
          <a:ln>
            <a:noFill/>
          </a:ln>
        </p:spPr>
      </p:pic>
      <p:pic>
        <p:nvPicPr>
          <p:cNvPr id="89" name="Google Shape;89;p16"/>
          <p:cNvPicPr preferRelativeResize="0"/>
          <p:nvPr/>
        </p:nvPicPr>
        <p:blipFill>
          <a:blip r:embed="rId8">
            <a:alphaModFix/>
          </a:blip>
          <a:stretch>
            <a:fillRect/>
          </a:stretch>
        </p:blipFill>
        <p:spPr>
          <a:xfrm>
            <a:off x="5398650" y="310300"/>
            <a:ext cx="707425" cy="707425"/>
          </a:xfrm>
          <a:prstGeom prst="rect">
            <a:avLst/>
          </a:prstGeom>
          <a:noFill/>
          <a:ln>
            <a:noFill/>
          </a:ln>
        </p:spPr>
      </p:pic>
      <p:pic>
        <p:nvPicPr>
          <p:cNvPr id="90" name="Google Shape;90;p16"/>
          <p:cNvPicPr preferRelativeResize="0"/>
          <p:nvPr/>
        </p:nvPicPr>
        <p:blipFill>
          <a:blip r:embed="rId9">
            <a:alphaModFix/>
          </a:blip>
          <a:stretch>
            <a:fillRect/>
          </a:stretch>
        </p:blipFill>
        <p:spPr>
          <a:xfrm rot="8100000">
            <a:off x="7352590" y="3774289"/>
            <a:ext cx="654445" cy="654445"/>
          </a:xfrm>
          <a:prstGeom prst="rect">
            <a:avLst/>
          </a:prstGeom>
          <a:noFill/>
          <a:ln>
            <a:noFill/>
          </a:ln>
        </p:spPr>
      </p:pic>
      <p:pic>
        <p:nvPicPr>
          <p:cNvPr id="91" name="Google Shape;91;p16"/>
          <p:cNvPicPr preferRelativeResize="0"/>
          <p:nvPr/>
        </p:nvPicPr>
        <p:blipFill>
          <a:blip r:embed="rId10">
            <a:alphaModFix/>
          </a:blip>
          <a:stretch>
            <a:fillRect/>
          </a:stretch>
        </p:blipFill>
        <p:spPr>
          <a:xfrm rot="8099955">
            <a:off x="7876195" y="3288156"/>
            <a:ext cx="673811" cy="673811"/>
          </a:xfrm>
          <a:prstGeom prst="rect">
            <a:avLst/>
          </a:prstGeom>
          <a:noFill/>
          <a:ln>
            <a:noFill/>
          </a:ln>
        </p:spPr>
      </p:pic>
      <p:pic>
        <p:nvPicPr>
          <p:cNvPr id="92" name="Google Shape;92;p16"/>
          <p:cNvPicPr preferRelativeResize="0"/>
          <p:nvPr/>
        </p:nvPicPr>
        <p:blipFill>
          <a:blip r:embed="rId11">
            <a:alphaModFix/>
          </a:blip>
          <a:stretch>
            <a:fillRect/>
          </a:stretch>
        </p:blipFill>
        <p:spPr>
          <a:xfrm rot="8100000">
            <a:off x="7218966" y="2978476"/>
            <a:ext cx="678292" cy="678292"/>
          </a:xfrm>
          <a:prstGeom prst="rect">
            <a:avLst/>
          </a:prstGeom>
          <a:noFill/>
          <a:ln>
            <a:noFill/>
          </a:ln>
        </p:spPr>
      </p:pic>
      <p:pic>
        <p:nvPicPr>
          <p:cNvPr id="93" name="Google Shape;93;p16"/>
          <p:cNvPicPr preferRelativeResize="0"/>
          <p:nvPr/>
        </p:nvPicPr>
        <p:blipFill>
          <a:blip r:embed="rId12">
            <a:alphaModFix/>
          </a:blip>
          <a:stretch>
            <a:fillRect/>
          </a:stretch>
        </p:blipFill>
        <p:spPr>
          <a:xfrm rot="8100000">
            <a:off x="7664440" y="2461871"/>
            <a:ext cx="628052" cy="628052"/>
          </a:xfrm>
          <a:prstGeom prst="rect">
            <a:avLst/>
          </a:prstGeom>
          <a:noFill/>
          <a:ln>
            <a:noFill/>
          </a:ln>
        </p:spPr>
      </p:pic>
      <p:pic>
        <p:nvPicPr>
          <p:cNvPr id="94" name="Google Shape;94;p16"/>
          <p:cNvPicPr preferRelativeResize="0"/>
          <p:nvPr/>
        </p:nvPicPr>
        <p:blipFill>
          <a:blip r:embed="rId13">
            <a:alphaModFix/>
          </a:blip>
          <a:stretch>
            <a:fillRect/>
          </a:stretch>
        </p:blipFill>
        <p:spPr>
          <a:xfrm rot="8099954">
            <a:off x="8353306" y="2707411"/>
            <a:ext cx="655037" cy="655037"/>
          </a:xfrm>
          <a:prstGeom prst="rect">
            <a:avLst/>
          </a:prstGeom>
          <a:noFill/>
          <a:ln>
            <a:noFill/>
          </a:ln>
        </p:spPr>
      </p:pic>
      <p:pic>
        <p:nvPicPr>
          <p:cNvPr id="95" name="Google Shape;95;p16"/>
          <p:cNvPicPr preferRelativeResize="0"/>
          <p:nvPr/>
        </p:nvPicPr>
        <p:blipFill>
          <a:blip r:embed="rId14">
            <a:alphaModFix/>
          </a:blip>
          <a:stretch>
            <a:fillRect/>
          </a:stretch>
        </p:blipFill>
        <p:spPr>
          <a:xfrm>
            <a:off x="6940275" y="205375"/>
            <a:ext cx="1980875" cy="1707675"/>
          </a:xfrm>
          <a:prstGeom prst="rect">
            <a:avLst/>
          </a:prstGeom>
          <a:noFill/>
          <a:ln>
            <a:noFill/>
          </a:ln>
        </p:spPr>
      </p:pic>
      <p:sp>
        <p:nvSpPr>
          <p:cNvPr id="96" name="Google Shape;96;p16"/>
          <p:cNvSpPr txBox="1"/>
          <p:nvPr>
            <p:ph idx="2" type="body"/>
          </p:nvPr>
        </p:nvSpPr>
        <p:spPr>
          <a:xfrm>
            <a:off x="311700" y="1428875"/>
            <a:ext cx="2991300" cy="34866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100"/>
              <a:buFont typeface="Arial"/>
              <a:buNone/>
            </a:pPr>
            <a:r>
              <a:rPr b="1" lang="en" sz="1800">
                <a:solidFill>
                  <a:srgbClr val="EDE6DB"/>
                </a:solidFill>
                <a:latin typeface="Georgia"/>
                <a:ea typeface="Georgia"/>
                <a:cs typeface="Georgia"/>
                <a:sym typeface="Georgia"/>
              </a:rPr>
              <a:t>Internal Influences</a:t>
            </a:r>
            <a:endParaRPr b="1" sz="1800">
              <a:solidFill>
                <a:srgbClr val="EDE6DB"/>
              </a:solidFill>
              <a:latin typeface="Georgia"/>
              <a:ea typeface="Georgia"/>
              <a:cs typeface="Georgia"/>
              <a:sym typeface="Georgia"/>
            </a:endParaRPr>
          </a:p>
          <a:p>
            <a:pPr indent="-330200" lvl="0" marL="457200" rtl="0" algn="l">
              <a:lnSpc>
                <a:spcPct val="150000"/>
              </a:lnSpc>
              <a:spcBef>
                <a:spcPts val="120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Positioned in affluent markets</a:t>
            </a:r>
            <a:endParaRPr sz="1600">
              <a:solidFill>
                <a:srgbClr val="EDE6DB"/>
              </a:solidFill>
              <a:latin typeface="Georgia"/>
              <a:ea typeface="Georgia"/>
              <a:cs typeface="Georgia"/>
              <a:sym typeface="Georgia"/>
            </a:endParaRPr>
          </a:p>
          <a:p>
            <a:pPr indent="-330200" lvl="0" marL="457200" rtl="0" algn="l">
              <a:lnSpc>
                <a:spcPct val="150000"/>
              </a:lnSpc>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“Luxury” market</a:t>
            </a:r>
            <a:endParaRPr sz="1200">
              <a:solidFill>
                <a:srgbClr val="EDE6DB"/>
              </a:solidFill>
              <a:latin typeface="Georgia"/>
              <a:ea typeface="Georgia"/>
              <a:cs typeface="Georgia"/>
              <a:sym typeface="Georgia"/>
            </a:endParaRPr>
          </a:p>
          <a:p>
            <a:pPr indent="-330200" lvl="0" marL="457200" rtl="0" algn="l">
              <a:lnSpc>
                <a:spcPct val="150000"/>
              </a:lnSpc>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Sustainability efforts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311700" y="2874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355">
                <a:solidFill>
                  <a:srgbClr val="B09A79"/>
                </a:solidFill>
                <a:latin typeface="Georgia"/>
                <a:ea typeface="Georgia"/>
                <a:cs typeface="Georgia"/>
                <a:sym typeface="Georgia"/>
              </a:rPr>
              <a:t>Pricing</a:t>
            </a:r>
            <a:r>
              <a:rPr lang="en">
                <a:solidFill>
                  <a:srgbClr val="B09A79"/>
                </a:solidFill>
                <a:latin typeface="Georgia"/>
                <a:ea typeface="Georgia"/>
                <a:cs typeface="Georgia"/>
                <a:sym typeface="Georgia"/>
              </a:rPr>
              <a:t> </a:t>
            </a:r>
            <a:endParaRPr>
              <a:solidFill>
                <a:srgbClr val="B09A79"/>
              </a:solidFill>
              <a:latin typeface="Georgia"/>
              <a:ea typeface="Georgia"/>
              <a:cs typeface="Georgia"/>
              <a:sym typeface="Georgia"/>
            </a:endParaRPr>
          </a:p>
        </p:txBody>
      </p:sp>
      <p:sp>
        <p:nvSpPr>
          <p:cNvPr id="102" name="Google Shape;102;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solidFill>
                  <a:srgbClr val="EDE6DB"/>
                </a:solidFill>
                <a:latin typeface="Georgia"/>
                <a:ea typeface="Georgia"/>
                <a:cs typeface="Georgia"/>
                <a:sym typeface="Georgia"/>
              </a:rPr>
              <a:t>Market Price:</a:t>
            </a:r>
            <a:endParaRPr b="1">
              <a:solidFill>
                <a:srgbClr val="EDE6DB"/>
              </a:solidFill>
              <a:latin typeface="Georgia"/>
              <a:ea typeface="Georgia"/>
              <a:cs typeface="Georgia"/>
              <a:sym typeface="Georgia"/>
            </a:endParaRPr>
          </a:p>
          <a:p>
            <a:pPr indent="-330200" lvl="0" marL="457200" rtl="0" algn="l">
              <a:spcBef>
                <a:spcPts val="120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Ranges from $100 to $700 depending on the machine.</a:t>
            </a:r>
            <a:endParaRPr sz="1600">
              <a:solidFill>
                <a:srgbClr val="EDE6DB"/>
              </a:solidFill>
              <a:latin typeface="Georgia"/>
              <a:ea typeface="Georgia"/>
              <a:cs typeface="Georgia"/>
              <a:sym typeface="Georgia"/>
            </a:endParaRPr>
          </a:p>
          <a:p>
            <a:pPr indent="0" lvl="0" marL="0" rtl="0" algn="l">
              <a:spcBef>
                <a:spcPts val="1200"/>
              </a:spcBef>
              <a:spcAft>
                <a:spcPts val="0"/>
              </a:spcAft>
              <a:buNone/>
            </a:pPr>
            <a:r>
              <a:rPr b="1" lang="en">
                <a:solidFill>
                  <a:srgbClr val="EDE6DB"/>
                </a:solidFill>
                <a:latin typeface="Georgia"/>
                <a:ea typeface="Georgia"/>
                <a:cs typeface="Georgia"/>
                <a:sym typeface="Georgia"/>
              </a:rPr>
              <a:t>Cognitive Bias</a:t>
            </a:r>
            <a:endParaRPr b="1">
              <a:solidFill>
                <a:srgbClr val="EDE6DB"/>
              </a:solidFill>
              <a:latin typeface="Georgia"/>
              <a:ea typeface="Georgia"/>
              <a:cs typeface="Georgia"/>
              <a:sym typeface="Georgia"/>
            </a:endParaRPr>
          </a:p>
          <a:p>
            <a:pPr indent="-330200" lvl="0" marL="457200" rtl="0" algn="l">
              <a:spcBef>
                <a:spcPts val="120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Since nespresso divides its prices into different components, consumers feel like they are spending less.</a:t>
            </a:r>
            <a:endParaRPr sz="1600">
              <a:solidFill>
                <a:srgbClr val="EDE6DB"/>
              </a:solidFill>
              <a:latin typeface="Georgia"/>
              <a:ea typeface="Georgia"/>
              <a:cs typeface="Georgia"/>
              <a:sym typeface="Georgia"/>
            </a:endParaRPr>
          </a:p>
          <a:p>
            <a:pPr indent="0" lvl="0" marL="0" rtl="0" algn="l">
              <a:spcBef>
                <a:spcPts val="1200"/>
              </a:spcBef>
              <a:spcAft>
                <a:spcPts val="0"/>
              </a:spcAft>
              <a:buNone/>
            </a:pPr>
            <a:r>
              <a:rPr b="1" lang="en">
                <a:solidFill>
                  <a:srgbClr val="EDE6DB"/>
                </a:solidFill>
                <a:latin typeface="Georgia"/>
                <a:ea typeface="Georgia"/>
                <a:cs typeface="Georgia"/>
                <a:sym typeface="Georgia"/>
              </a:rPr>
              <a:t>Internal &amp; External Influences</a:t>
            </a:r>
            <a:endParaRPr b="1">
              <a:solidFill>
                <a:srgbClr val="EDE6DB"/>
              </a:solidFill>
              <a:latin typeface="Georgia"/>
              <a:ea typeface="Georgia"/>
              <a:cs typeface="Georgia"/>
              <a:sym typeface="Georgia"/>
            </a:endParaRPr>
          </a:p>
          <a:p>
            <a:pPr indent="-330200" lvl="0" marL="457200" rtl="0" algn="l">
              <a:spcBef>
                <a:spcPts val="120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Price is an indicator of status</a:t>
            </a:r>
            <a:endParaRPr sz="1600">
              <a:solidFill>
                <a:srgbClr val="EDE6DB"/>
              </a:solidFill>
              <a:latin typeface="Georgia"/>
              <a:ea typeface="Georgia"/>
              <a:cs typeface="Georgia"/>
              <a:sym typeface="Georgia"/>
            </a:endParaRPr>
          </a:p>
          <a:p>
            <a:pPr indent="-330200" lvl="0" marL="457200" rtl="0" algn="l">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“luxury” purchase</a:t>
            </a:r>
            <a:endParaRPr sz="1600">
              <a:solidFill>
                <a:srgbClr val="EDE6DB"/>
              </a:solidFill>
              <a:latin typeface="Georgia"/>
              <a:ea typeface="Georgia"/>
              <a:cs typeface="Georgia"/>
              <a:sym typeface="Georgia"/>
            </a:endParaRPr>
          </a:p>
          <a:p>
            <a:pPr indent="-330200" lvl="0" marL="457200" rtl="0" algn="l">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Exclusive product due to price</a:t>
            </a:r>
            <a:endParaRPr sz="1600">
              <a:solidFill>
                <a:srgbClr val="EDE6DB"/>
              </a:solidFill>
              <a:latin typeface="Georgia"/>
              <a:ea typeface="Georgia"/>
              <a:cs typeface="Georgia"/>
              <a:sym typeface="Georgia"/>
            </a:endParaRPr>
          </a:p>
        </p:txBody>
      </p:sp>
      <p:pic>
        <p:nvPicPr>
          <p:cNvPr descr="File:Coffee bean transparent.png - Wikimedia Commons" id="103" name="Google Shape;103;p17"/>
          <p:cNvPicPr preferRelativeResize="0"/>
          <p:nvPr/>
        </p:nvPicPr>
        <p:blipFill>
          <a:blip r:embed="rId3">
            <a:alphaModFix/>
          </a:blip>
          <a:stretch>
            <a:fillRect/>
          </a:stretch>
        </p:blipFill>
        <p:spPr>
          <a:xfrm>
            <a:off x="7793425" y="3707575"/>
            <a:ext cx="1243926" cy="1243926"/>
          </a:xfrm>
          <a:prstGeom prst="rect">
            <a:avLst/>
          </a:prstGeom>
          <a:noFill/>
          <a:ln>
            <a:noFill/>
          </a:ln>
        </p:spPr>
      </p:pic>
      <p:pic>
        <p:nvPicPr>
          <p:cNvPr descr="File:Coffee bean transparent.png - Wikimedia Commons" id="104" name="Google Shape;104;p17"/>
          <p:cNvPicPr preferRelativeResize="0"/>
          <p:nvPr/>
        </p:nvPicPr>
        <p:blipFill>
          <a:blip r:embed="rId3">
            <a:alphaModFix/>
          </a:blip>
          <a:stretch>
            <a:fillRect/>
          </a:stretch>
        </p:blipFill>
        <p:spPr>
          <a:xfrm>
            <a:off x="7434451" y="4200751"/>
            <a:ext cx="655225" cy="655225"/>
          </a:xfrm>
          <a:prstGeom prst="rect">
            <a:avLst/>
          </a:prstGeom>
          <a:noFill/>
          <a:ln>
            <a:noFill/>
          </a:ln>
        </p:spPr>
      </p:pic>
      <p:pic>
        <p:nvPicPr>
          <p:cNvPr id="105" name="Google Shape;105;p17"/>
          <p:cNvPicPr preferRelativeResize="0"/>
          <p:nvPr/>
        </p:nvPicPr>
        <p:blipFill>
          <a:blip r:embed="rId4">
            <a:alphaModFix/>
          </a:blip>
          <a:stretch>
            <a:fillRect/>
          </a:stretch>
        </p:blipFill>
        <p:spPr>
          <a:xfrm>
            <a:off x="6341624" y="190200"/>
            <a:ext cx="2490676" cy="1401001"/>
          </a:xfrm>
          <a:prstGeom prst="rect">
            <a:avLst/>
          </a:prstGeom>
          <a:noFill/>
          <a:ln cap="flat" cmpd="sng" w="28575">
            <a:solidFill>
              <a:schemeClr val="dk2"/>
            </a:solidFill>
            <a:prstDash val="solid"/>
            <a:round/>
            <a:headEnd len="sm" w="sm" type="none"/>
            <a:tailEnd len="sm" w="sm" type="none"/>
          </a:ln>
        </p:spPr>
      </p:pic>
      <p:pic>
        <p:nvPicPr>
          <p:cNvPr id="106" name="Google Shape;106;p17"/>
          <p:cNvPicPr preferRelativeResize="0"/>
          <p:nvPr/>
        </p:nvPicPr>
        <p:blipFill>
          <a:blip r:embed="rId5">
            <a:alphaModFix/>
          </a:blip>
          <a:stretch>
            <a:fillRect/>
          </a:stretch>
        </p:blipFill>
        <p:spPr>
          <a:xfrm>
            <a:off x="4572000" y="3223099"/>
            <a:ext cx="2447400" cy="1632878"/>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B09A79"/>
                </a:solidFill>
                <a:latin typeface="Georgia"/>
                <a:ea typeface="Georgia"/>
                <a:cs typeface="Georgia"/>
                <a:sym typeface="Georgia"/>
              </a:rPr>
              <a:t>Distribution Strategy</a:t>
            </a:r>
            <a:endParaRPr>
              <a:solidFill>
                <a:srgbClr val="B09A79"/>
              </a:solidFill>
              <a:latin typeface="Georgia"/>
              <a:ea typeface="Georgia"/>
              <a:cs typeface="Georgia"/>
              <a:sym typeface="Georgia"/>
            </a:endParaRPr>
          </a:p>
        </p:txBody>
      </p:sp>
      <p:sp>
        <p:nvSpPr>
          <p:cNvPr id="112" name="Google Shape;112;p18"/>
          <p:cNvSpPr txBox="1"/>
          <p:nvPr>
            <p:ph idx="1" type="body"/>
          </p:nvPr>
        </p:nvSpPr>
        <p:spPr>
          <a:xfrm>
            <a:off x="311700" y="938350"/>
            <a:ext cx="7250100" cy="36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EDE6DB"/>
                </a:solidFill>
                <a:latin typeface="Georgia"/>
                <a:ea typeface="Georgia"/>
                <a:cs typeface="Georgia"/>
                <a:sym typeface="Georgia"/>
              </a:rPr>
              <a:t>Nespresso’s distribution strategy emphasizes:</a:t>
            </a:r>
            <a:endParaRPr b="1" sz="1500">
              <a:solidFill>
                <a:srgbClr val="EDE6DB"/>
              </a:solidFill>
              <a:latin typeface="Georgia"/>
              <a:ea typeface="Georgia"/>
              <a:cs typeface="Georgia"/>
              <a:sym typeface="Georgia"/>
            </a:endParaRPr>
          </a:p>
          <a:p>
            <a:pPr indent="-323850" lvl="0" marL="457200" rtl="0" algn="l">
              <a:spcBef>
                <a:spcPts val="1200"/>
              </a:spcBef>
              <a:spcAft>
                <a:spcPts val="0"/>
              </a:spcAft>
              <a:buClr>
                <a:srgbClr val="EDE6DB"/>
              </a:buClr>
              <a:buSzPts val="1500"/>
              <a:buFont typeface="Georgia"/>
              <a:buChar char="●"/>
            </a:pPr>
            <a:r>
              <a:rPr lang="en" sz="1500">
                <a:solidFill>
                  <a:srgbClr val="EDE6DB"/>
                </a:solidFill>
                <a:latin typeface="Georgia"/>
                <a:ea typeface="Georgia"/>
                <a:cs typeface="Georgia"/>
                <a:sym typeface="Georgia"/>
              </a:rPr>
              <a:t>The customer experience </a:t>
            </a:r>
            <a:endParaRPr sz="1500">
              <a:solidFill>
                <a:srgbClr val="EDE6DB"/>
              </a:solidFill>
              <a:latin typeface="Georgia"/>
              <a:ea typeface="Georgia"/>
              <a:cs typeface="Georgia"/>
              <a:sym typeface="Georgia"/>
            </a:endParaRPr>
          </a:p>
          <a:p>
            <a:pPr indent="-323850" lvl="0" marL="457200" rtl="0" algn="l">
              <a:spcBef>
                <a:spcPts val="0"/>
              </a:spcBef>
              <a:spcAft>
                <a:spcPts val="0"/>
              </a:spcAft>
              <a:buClr>
                <a:srgbClr val="EDE6DB"/>
              </a:buClr>
              <a:buSzPts val="1500"/>
              <a:buFont typeface="Georgia"/>
              <a:buChar char="●"/>
            </a:pPr>
            <a:r>
              <a:rPr lang="en" sz="1500">
                <a:solidFill>
                  <a:srgbClr val="EDE6DB"/>
                </a:solidFill>
                <a:latin typeface="Georgia"/>
                <a:ea typeface="Georgia"/>
                <a:cs typeface="Georgia"/>
                <a:sym typeface="Georgia"/>
              </a:rPr>
              <a:t>Exclusivity </a:t>
            </a:r>
            <a:endParaRPr sz="1500">
              <a:solidFill>
                <a:srgbClr val="EDE6DB"/>
              </a:solidFill>
              <a:latin typeface="Georgia"/>
              <a:ea typeface="Georgia"/>
              <a:cs typeface="Georgia"/>
              <a:sym typeface="Georgia"/>
            </a:endParaRPr>
          </a:p>
          <a:p>
            <a:pPr indent="-323850" lvl="0" marL="457200" rtl="0" algn="l">
              <a:spcBef>
                <a:spcPts val="0"/>
              </a:spcBef>
              <a:spcAft>
                <a:spcPts val="0"/>
              </a:spcAft>
              <a:buClr>
                <a:srgbClr val="EDE6DB"/>
              </a:buClr>
              <a:buSzPts val="1500"/>
              <a:buFont typeface="Georgia"/>
              <a:buChar char="●"/>
            </a:pPr>
            <a:r>
              <a:rPr lang="en" sz="1500">
                <a:solidFill>
                  <a:srgbClr val="EDE6DB"/>
                </a:solidFill>
                <a:latin typeface="Georgia"/>
                <a:ea typeface="Georgia"/>
                <a:cs typeface="Georgia"/>
                <a:sym typeface="Georgia"/>
              </a:rPr>
              <a:t>Premium branding </a:t>
            </a:r>
            <a:endParaRPr sz="1500">
              <a:solidFill>
                <a:srgbClr val="EDE6DB"/>
              </a:solidFill>
              <a:latin typeface="Georgia"/>
              <a:ea typeface="Georgia"/>
              <a:cs typeface="Georgia"/>
              <a:sym typeface="Georgia"/>
            </a:endParaRPr>
          </a:p>
          <a:p>
            <a:pPr indent="-323850" lvl="0" marL="457200" rtl="0" algn="l">
              <a:spcBef>
                <a:spcPts val="0"/>
              </a:spcBef>
              <a:spcAft>
                <a:spcPts val="0"/>
              </a:spcAft>
              <a:buClr>
                <a:srgbClr val="EDE6DB"/>
              </a:buClr>
              <a:buSzPts val="1500"/>
              <a:buFont typeface="Georgia"/>
              <a:buChar char="●"/>
            </a:pPr>
            <a:r>
              <a:rPr lang="en" sz="1500">
                <a:solidFill>
                  <a:srgbClr val="EDE6DB"/>
                </a:solidFill>
                <a:latin typeface="Georgia"/>
                <a:ea typeface="Georgia"/>
                <a:cs typeface="Georgia"/>
                <a:sym typeface="Georgia"/>
              </a:rPr>
              <a:t>Sustainability</a:t>
            </a:r>
            <a:endParaRPr sz="1500">
              <a:solidFill>
                <a:srgbClr val="EDE6DB"/>
              </a:solidFill>
              <a:latin typeface="Georgia"/>
              <a:ea typeface="Georgia"/>
              <a:cs typeface="Georgia"/>
              <a:sym typeface="Georgia"/>
            </a:endParaRPr>
          </a:p>
          <a:p>
            <a:pPr indent="0" lvl="0" marL="0" rtl="0" algn="l">
              <a:spcBef>
                <a:spcPts val="1200"/>
              </a:spcBef>
              <a:spcAft>
                <a:spcPts val="0"/>
              </a:spcAft>
              <a:buNone/>
            </a:pPr>
            <a:r>
              <a:rPr lang="en" sz="1500">
                <a:solidFill>
                  <a:srgbClr val="EDE6DB"/>
                </a:solidFill>
                <a:latin typeface="Georgia"/>
                <a:ea typeface="Georgia"/>
                <a:cs typeface="Georgia"/>
                <a:sym typeface="Georgia"/>
              </a:rPr>
              <a:t>Carefully combines its own retail operations with third-party retail partnerships </a:t>
            </a:r>
            <a:endParaRPr sz="1500">
              <a:solidFill>
                <a:srgbClr val="EDE6DB"/>
              </a:solidFill>
              <a:latin typeface="Georgia"/>
              <a:ea typeface="Georgia"/>
              <a:cs typeface="Georgia"/>
              <a:sym typeface="Georgia"/>
            </a:endParaRPr>
          </a:p>
          <a:p>
            <a:pPr indent="0" lvl="0" marL="0" rtl="0" algn="l">
              <a:spcBef>
                <a:spcPts val="1200"/>
              </a:spcBef>
              <a:spcAft>
                <a:spcPts val="0"/>
              </a:spcAft>
              <a:buNone/>
            </a:pPr>
            <a:r>
              <a:rPr b="1" lang="en" sz="1500">
                <a:solidFill>
                  <a:srgbClr val="EDE6DB"/>
                </a:solidFill>
                <a:latin typeface="Georgia"/>
                <a:ea typeface="Georgia"/>
                <a:cs typeface="Georgia"/>
                <a:sym typeface="Georgia"/>
              </a:rPr>
              <a:t>Nespresso</a:t>
            </a:r>
            <a:r>
              <a:rPr b="1" lang="en" sz="1500">
                <a:solidFill>
                  <a:srgbClr val="EDE6DB"/>
                </a:solidFill>
                <a:latin typeface="Georgia"/>
                <a:ea typeface="Georgia"/>
                <a:cs typeface="Georgia"/>
                <a:sym typeface="Georgia"/>
              </a:rPr>
              <a:t> offers various channels including:</a:t>
            </a:r>
            <a:endParaRPr b="1" sz="1500">
              <a:solidFill>
                <a:srgbClr val="EDE6DB"/>
              </a:solidFill>
              <a:latin typeface="Georgia"/>
              <a:ea typeface="Georgia"/>
              <a:cs typeface="Georgia"/>
              <a:sym typeface="Georgia"/>
            </a:endParaRPr>
          </a:p>
          <a:p>
            <a:pPr indent="-323850" lvl="0" marL="457200" rtl="0" algn="l">
              <a:spcBef>
                <a:spcPts val="1200"/>
              </a:spcBef>
              <a:spcAft>
                <a:spcPts val="0"/>
              </a:spcAft>
              <a:buClr>
                <a:srgbClr val="EDE6DB"/>
              </a:buClr>
              <a:buSzPts val="1500"/>
              <a:buFont typeface="Georgia"/>
              <a:buChar char="●"/>
            </a:pPr>
            <a:r>
              <a:rPr lang="en" sz="1500">
                <a:solidFill>
                  <a:srgbClr val="EDE6DB"/>
                </a:solidFill>
                <a:latin typeface="Georgia"/>
                <a:ea typeface="Georgia"/>
                <a:cs typeface="Georgia"/>
                <a:sym typeface="Georgia"/>
              </a:rPr>
              <a:t>E-Commerce </a:t>
            </a:r>
            <a:endParaRPr sz="1500">
              <a:solidFill>
                <a:srgbClr val="EDE6DB"/>
              </a:solidFill>
              <a:latin typeface="Georgia"/>
              <a:ea typeface="Georgia"/>
              <a:cs typeface="Georgia"/>
              <a:sym typeface="Georgia"/>
            </a:endParaRPr>
          </a:p>
          <a:p>
            <a:pPr indent="-323850" lvl="0" marL="457200" rtl="0" algn="l">
              <a:spcBef>
                <a:spcPts val="0"/>
              </a:spcBef>
              <a:spcAft>
                <a:spcPts val="0"/>
              </a:spcAft>
              <a:buClr>
                <a:srgbClr val="EDE6DB"/>
              </a:buClr>
              <a:buSzPts val="1500"/>
              <a:buFont typeface="Georgia"/>
              <a:buChar char="●"/>
            </a:pPr>
            <a:r>
              <a:rPr lang="en" sz="1500">
                <a:solidFill>
                  <a:srgbClr val="EDE6DB"/>
                </a:solidFill>
                <a:latin typeface="Georgia"/>
                <a:ea typeface="Georgia"/>
                <a:cs typeface="Georgia"/>
                <a:sym typeface="Georgia"/>
              </a:rPr>
              <a:t>Brick and Mortar boutiques</a:t>
            </a:r>
            <a:endParaRPr sz="1500">
              <a:solidFill>
                <a:srgbClr val="EDE6DB"/>
              </a:solidFill>
              <a:latin typeface="Georgia"/>
              <a:ea typeface="Georgia"/>
              <a:cs typeface="Georgia"/>
              <a:sym typeface="Georgia"/>
            </a:endParaRPr>
          </a:p>
          <a:p>
            <a:pPr indent="-323850" lvl="0" marL="457200" rtl="0" algn="l">
              <a:spcBef>
                <a:spcPts val="0"/>
              </a:spcBef>
              <a:spcAft>
                <a:spcPts val="0"/>
              </a:spcAft>
              <a:buClr>
                <a:srgbClr val="EDE6DB"/>
              </a:buClr>
              <a:buSzPts val="1500"/>
              <a:buFont typeface="Georgia"/>
              <a:buChar char="●"/>
            </a:pPr>
            <a:r>
              <a:rPr lang="en" sz="1500">
                <a:solidFill>
                  <a:srgbClr val="EDE6DB"/>
                </a:solidFill>
                <a:latin typeface="Georgia"/>
                <a:ea typeface="Georgia"/>
                <a:cs typeface="Georgia"/>
                <a:sym typeface="Georgia"/>
              </a:rPr>
              <a:t>Selective third-party distribution </a:t>
            </a:r>
            <a:endParaRPr sz="1500">
              <a:solidFill>
                <a:srgbClr val="EDE6DB"/>
              </a:solidFill>
              <a:latin typeface="Georgia"/>
              <a:ea typeface="Georgia"/>
              <a:cs typeface="Georgia"/>
              <a:sym typeface="Georgia"/>
            </a:endParaRPr>
          </a:p>
          <a:p>
            <a:pPr indent="0" lvl="0" marL="0" rtl="0" algn="l">
              <a:spcBef>
                <a:spcPts val="1200"/>
              </a:spcBef>
              <a:spcAft>
                <a:spcPts val="0"/>
              </a:spcAft>
              <a:buNone/>
            </a:pPr>
            <a:r>
              <a:rPr lang="en" sz="1500">
                <a:solidFill>
                  <a:srgbClr val="EDE6DB"/>
                </a:solidFill>
                <a:latin typeface="Georgia"/>
                <a:ea typeface="Georgia"/>
                <a:cs typeface="Georgia"/>
                <a:sym typeface="Georgia"/>
              </a:rPr>
              <a:t>Makes sure to distribute to a customer in every step of the journey to becoming a lifetime consumer</a:t>
            </a:r>
            <a:endParaRPr sz="1500">
              <a:solidFill>
                <a:srgbClr val="EDE6DB"/>
              </a:solidFill>
              <a:latin typeface="Georgia"/>
              <a:ea typeface="Georgia"/>
              <a:cs typeface="Georgia"/>
              <a:sym typeface="Georgia"/>
            </a:endParaRPr>
          </a:p>
          <a:p>
            <a:pPr indent="0" lvl="0" marL="0" rtl="0" algn="l">
              <a:spcBef>
                <a:spcPts val="1200"/>
              </a:spcBef>
              <a:spcAft>
                <a:spcPts val="0"/>
              </a:spcAft>
              <a:buNone/>
            </a:pPr>
            <a:r>
              <a:t/>
            </a:r>
            <a:endParaRPr sz="2000">
              <a:solidFill>
                <a:srgbClr val="EDE6DB"/>
              </a:solidFill>
              <a:latin typeface="Georgia"/>
              <a:ea typeface="Georgia"/>
              <a:cs typeface="Georgia"/>
              <a:sym typeface="Georgia"/>
            </a:endParaRPr>
          </a:p>
          <a:p>
            <a:pPr indent="0" lvl="0" marL="457200" rtl="0" algn="l">
              <a:spcBef>
                <a:spcPts val="1200"/>
              </a:spcBef>
              <a:spcAft>
                <a:spcPts val="0"/>
              </a:spcAft>
              <a:buNone/>
            </a:pPr>
            <a:r>
              <a:t/>
            </a:r>
            <a:endParaRPr sz="1500">
              <a:solidFill>
                <a:srgbClr val="EDE6DB"/>
              </a:solidFill>
              <a:latin typeface="Georgia"/>
              <a:ea typeface="Georgia"/>
              <a:cs typeface="Georgia"/>
              <a:sym typeface="Georgia"/>
            </a:endParaRPr>
          </a:p>
          <a:p>
            <a:pPr indent="0" lvl="0" marL="457200" rtl="0" algn="l">
              <a:lnSpc>
                <a:spcPct val="150000"/>
              </a:lnSpc>
              <a:spcBef>
                <a:spcPts val="1200"/>
              </a:spcBef>
              <a:spcAft>
                <a:spcPts val="1200"/>
              </a:spcAft>
              <a:buNone/>
            </a:pPr>
            <a:r>
              <a:t/>
            </a:r>
            <a:endParaRPr sz="1000">
              <a:solidFill>
                <a:srgbClr val="EDE6DB"/>
              </a:solidFill>
              <a:latin typeface="Georgia"/>
              <a:ea typeface="Georgia"/>
              <a:cs typeface="Georgia"/>
              <a:sym typeface="Georgia"/>
            </a:endParaRPr>
          </a:p>
        </p:txBody>
      </p:sp>
      <p:pic>
        <p:nvPicPr>
          <p:cNvPr id="113" name="Google Shape;113;p18"/>
          <p:cNvPicPr preferRelativeResize="0"/>
          <p:nvPr/>
        </p:nvPicPr>
        <p:blipFill>
          <a:blip r:embed="rId3">
            <a:alphaModFix/>
          </a:blip>
          <a:stretch>
            <a:fillRect/>
          </a:stretch>
        </p:blipFill>
        <p:spPr>
          <a:xfrm>
            <a:off x="6120371" y="224300"/>
            <a:ext cx="2547450" cy="1759100"/>
          </a:xfrm>
          <a:prstGeom prst="rect">
            <a:avLst/>
          </a:prstGeom>
          <a:noFill/>
          <a:ln>
            <a:noFill/>
          </a:ln>
        </p:spPr>
      </p:pic>
      <p:pic>
        <p:nvPicPr>
          <p:cNvPr descr="File:Coffee bean transparent.png - Wikimedia Commons" id="114" name="Google Shape;114;p18"/>
          <p:cNvPicPr preferRelativeResize="0"/>
          <p:nvPr/>
        </p:nvPicPr>
        <p:blipFill>
          <a:blip r:embed="rId4">
            <a:alphaModFix/>
          </a:blip>
          <a:stretch>
            <a:fillRect/>
          </a:stretch>
        </p:blipFill>
        <p:spPr>
          <a:xfrm>
            <a:off x="7793425" y="3707575"/>
            <a:ext cx="1243926" cy="1243926"/>
          </a:xfrm>
          <a:prstGeom prst="rect">
            <a:avLst/>
          </a:prstGeom>
          <a:noFill/>
          <a:ln>
            <a:noFill/>
          </a:ln>
        </p:spPr>
      </p:pic>
      <p:pic>
        <p:nvPicPr>
          <p:cNvPr descr="File:Coffee bean transparent.png - Wikimedia Commons" id="115" name="Google Shape;115;p18"/>
          <p:cNvPicPr preferRelativeResize="0"/>
          <p:nvPr/>
        </p:nvPicPr>
        <p:blipFill>
          <a:blip r:embed="rId4">
            <a:alphaModFix/>
          </a:blip>
          <a:stretch>
            <a:fillRect/>
          </a:stretch>
        </p:blipFill>
        <p:spPr>
          <a:xfrm>
            <a:off x="7434451" y="4200751"/>
            <a:ext cx="655225" cy="655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B09A79"/>
                </a:solidFill>
                <a:latin typeface="Georgia"/>
                <a:ea typeface="Georgia"/>
                <a:cs typeface="Georgia"/>
                <a:sym typeface="Georgia"/>
              </a:rPr>
              <a:t>Promotion Strategy </a:t>
            </a:r>
            <a:endParaRPr>
              <a:solidFill>
                <a:srgbClr val="B09A79"/>
              </a:solidFill>
              <a:latin typeface="Georgia"/>
              <a:ea typeface="Georgia"/>
              <a:cs typeface="Georgia"/>
              <a:sym typeface="Georgia"/>
            </a:endParaRPr>
          </a:p>
        </p:txBody>
      </p:sp>
      <p:sp>
        <p:nvSpPr>
          <p:cNvPr id="121" name="Google Shape;121;p19"/>
          <p:cNvSpPr txBox="1"/>
          <p:nvPr>
            <p:ph idx="1" type="body"/>
          </p:nvPr>
        </p:nvSpPr>
        <p:spPr>
          <a:xfrm>
            <a:off x="311700" y="1017725"/>
            <a:ext cx="8520600" cy="3598200"/>
          </a:xfrm>
          <a:prstGeom prst="rect">
            <a:avLst/>
          </a:prstGeom>
        </p:spPr>
        <p:txBody>
          <a:bodyPr anchorCtr="0" anchor="t" bIns="91425" lIns="91425" spcFirstLastPara="1" rIns="91425" wrap="square" tIns="91425">
            <a:noAutofit/>
          </a:bodyPr>
          <a:lstStyle/>
          <a:p>
            <a:pPr indent="-336550" lvl="0" marL="457200" rtl="0" algn="l">
              <a:lnSpc>
                <a:spcPct val="75000"/>
              </a:lnSpc>
              <a:spcBef>
                <a:spcPts val="1200"/>
              </a:spcBef>
              <a:spcAft>
                <a:spcPts val="0"/>
              </a:spcAft>
              <a:buClr>
                <a:srgbClr val="EDE6DB"/>
              </a:buClr>
              <a:buSzPts val="1700"/>
              <a:buFont typeface="Georgia"/>
              <a:buChar char="●"/>
            </a:pPr>
            <a:r>
              <a:rPr b="1" lang="en">
                <a:solidFill>
                  <a:srgbClr val="EDE6DB"/>
                </a:solidFill>
                <a:latin typeface="Georgia"/>
                <a:ea typeface="Georgia"/>
                <a:cs typeface="Georgia"/>
                <a:sym typeface="Georgia"/>
              </a:rPr>
              <a:t>Feel-Think-Do Model</a:t>
            </a:r>
            <a:br>
              <a:rPr b="1" lang="en" sz="1700">
                <a:solidFill>
                  <a:srgbClr val="EDE6DB"/>
                </a:solidFill>
                <a:latin typeface="Georgia"/>
                <a:ea typeface="Georgia"/>
                <a:cs typeface="Georgia"/>
                <a:sym typeface="Georgia"/>
              </a:rPr>
            </a:br>
            <a:endParaRPr b="1" sz="1700">
              <a:solidFill>
                <a:srgbClr val="EDE6DB"/>
              </a:solidFill>
              <a:latin typeface="Georgia"/>
              <a:ea typeface="Georgia"/>
              <a:cs typeface="Georgia"/>
              <a:sym typeface="Georgia"/>
            </a:endParaRPr>
          </a:p>
          <a:p>
            <a:pPr indent="-342900" lvl="1" marL="914400" rtl="0" algn="l">
              <a:lnSpc>
                <a:spcPct val="130000"/>
              </a:lnSpc>
              <a:spcBef>
                <a:spcPts val="0"/>
              </a:spcBef>
              <a:spcAft>
                <a:spcPts val="0"/>
              </a:spcAft>
              <a:buClr>
                <a:srgbClr val="EDE6DB"/>
              </a:buClr>
              <a:buSzPts val="1800"/>
              <a:buFont typeface="Georgia"/>
              <a:buChar char="○"/>
            </a:pPr>
            <a:r>
              <a:rPr lang="en" sz="1800">
                <a:solidFill>
                  <a:srgbClr val="EDE6DB"/>
                </a:solidFill>
                <a:latin typeface="Georgia"/>
                <a:ea typeface="Georgia"/>
                <a:cs typeface="Georgia"/>
                <a:sym typeface="Georgia"/>
              </a:rPr>
              <a:t>Affective response </a:t>
            </a:r>
            <a:endParaRPr sz="1800">
              <a:solidFill>
                <a:srgbClr val="EDE6DB"/>
              </a:solidFill>
              <a:latin typeface="Georgia"/>
              <a:ea typeface="Georgia"/>
              <a:cs typeface="Georgia"/>
              <a:sym typeface="Georgia"/>
            </a:endParaRPr>
          </a:p>
          <a:p>
            <a:pPr indent="-342900" lvl="2" marL="1371600" rtl="0" algn="l">
              <a:lnSpc>
                <a:spcPct val="130000"/>
              </a:lnSpc>
              <a:spcBef>
                <a:spcPts val="0"/>
              </a:spcBef>
              <a:spcAft>
                <a:spcPts val="0"/>
              </a:spcAft>
              <a:buClr>
                <a:srgbClr val="EDE6DB"/>
              </a:buClr>
              <a:buSzPts val="1800"/>
              <a:buFont typeface="Georgia"/>
              <a:buChar char="■"/>
            </a:pPr>
            <a:r>
              <a:rPr lang="en" sz="1800">
                <a:solidFill>
                  <a:srgbClr val="EDE6DB"/>
                </a:solidFill>
                <a:latin typeface="Georgia"/>
                <a:ea typeface="Georgia"/>
                <a:cs typeface="Georgia"/>
                <a:sym typeface="Georgia"/>
              </a:rPr>
              <a:t>Sensory appeal </a:t>
            </a:r>
            <a:endParaRPr sz="1800">
              <a:solidFill>
                <a:srgbClr val="EDE6DB"/>
              </a:solidFill>
              <a:latin typeface="Georgia"/>
              <a:ea typeface="Georgia"/>
              <a:cs typeface="Georgia"/>
              <a:sym typeface="Georgia"/>
            </a:endParaRPr>
          </a:p>
          <a:p>
            <a:pPr indent="-330200" lvl="3" marL="1828800" rtl="0" algn="l">
              <a:lnSpc>
                <a:spcPct val="130000"/>
              </a:lnSpc>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“Pleasure of a morning brew”</a:t>
            </a:r>
            <a:endParaRPr sz="1600">
              <a:solidFill>
                <a:srgbClr val="EDE6DB"/>
              </a:solidFill>
              <a:latin typeface="Georgia"/>
              <a:ea typeface="Georgia"/>
              <a:cs typeface="Georgia"/>
              <a:sym typeface="Georgia"/>
            </a:endParaRPr>
          </a:p>
          <a:p>
            <a:pPr indent="-330200" lvl="3" marL="1828800" rtl="0" algn="l">
              <a:lnSpc>
                <a:spcPct val="130000"/>
              </a:lnSpc>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“Perfectly crafted at home espresso”</a:t>
            </a:r>
            <a:endParaRPr sz="1600">
              <a:solidFill>
                <a:srgbClr val="EDE6DB"/>
              </a:solidFill>
              <a:latin typeface="Georgia"/>
              <a:ea typeface="Georgia"/>
              <a:cs typeface="Georgia"/>
              <a:sym typeface="Georgia"/>
            </a:endParaRPr>
          </a:p>
          <a:p>
            <a:pPr indent="-330200" lvl="3" marL="1828800" rtl="0" algn="l">
              <a:lnSpc>
                <a:spcPct val="130000"/>
              </a:lnSpc>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Atmospherics </a:t>
            </a:r>
            <a:endParaRPr sz="1600">
              <a:solidFill>
                <a:srgbClr val="EDE6DB"/>
              </a:solidFill>
              <a:latin typeface="Georgia"/>
              <a:ea typeface="Georgia"/>
              <a:cs typeface="Georgia"/>
              <a:sym typeface="Georgia"/>
            </a:endParaRPr>
          </a:p>
          <a:p>
            <a:pPr indent="-342900" lvl="1" marL="914400" rtl="0" algn="l">
              <a:lnSpc>
                <a:spcPct val="130000"/>
              </a:lnSpc>
              <a:spcBef>
                <a:spcPts val="0"/>
              </a:spcBef>
              <a:spcAft>
                <a:spcPts val="0"/>
              </a:spcAft>
              <a:buClr>
                <a:srgbClr val="EDE6DB"/>
              </a:buClr>
              <a:buSzPts val="1800"/>
              <a:buFont typeface="Georgia"/>
              <a:buChar char="○"/>
            </a:pPr>
            <a:r>
              <a:rPr lang="en" sz="1800">
                <a:solidFill>
                  <a:srgbClr val="EDE6DB"/>
                </a:solidFill>
                <a:latin typeface="Georgia"/>
                <a:ea typeface="Georgia"/>
                <a:cs typeface="Georgia"/>
                <a:sym typeface="Georgia"/>
              </a:rPr>
              <a:t>Self-concept</a:t>
            </a:r>
            <a:endParaRPr sz="1800">
              <a:solidFill>
                <a:srgbClr val="EDE6DB"/>
              </a:solidFill>
              <a:latin typeface="Georgia"/>
              <a:ea typeface="Georgia"/>
              <a:cs typeface="Georgia"/>
              <a:sym typeface="Georgia"/>
            </a:endParaRPr>
          </a:p>
          <a:p>
            <a:pPr indent="-330200" lvl="3" marL="1828800" rtl="0" algn="l">
              <a:lnSpc>
                <a:spcPct val="130000"/>
              </a:lnSpc>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Travelers, fashion-centric individuals, etc.</a:t>
            </a:r>
            <a:endParaRPr sz="1600">
              <a:solidFill>
                <a:srgbClr val="EDE6DB"/>
              </a:solidFill>
              <a:latin typeface="Georgia"/>
              <a:ea typeface="Georgia"/>
              <a:cs typeface="Georgia"/>
              <a:sym typeface="Georgia"/>
            </a:endParaRPr>
          </a:p>
          <a:p>
            <a:pPr indent="-336550" lvl="1" marL="914400" rtl="0" algn="l">
              <a:lnSpc>
                <a:spcPct val="130000"/>
              </a:lnSpc>
              <a:spcBef>
                <a:spcPts val="0"/>
              </a:spcBef>
              <a:spcAft>
                <a:spcPts val="0"/>
              </a:spcAft>
              <a:buClr>
                <a:srgbClr val="EDE6DB"/>
              </a:buClr>
              <a:buSzPts val="1700"/>
              <a:buFont typeface="Georgia"/>
              <a:buChar char="○"/>
            </a:pPr>
            <a:r>
              <a:rPr lang="en" sz="1800">
                <a:solidFill>
                  <a:srgbClr val="EDE6DB"/>
                </a:solidFill>
                <a:latin typeface="Georgia"/>
                <a:ea typeface="Georgia"/>
                <a:cs typeface="Georgia"/>
                <a:sym typeface="Georgia"/>
              </a:rPr>
              <a:t>Positive reinforcement</a:t>
            </a:r>
            <a:endParaRPr sz="1800">
              <a:solidFill>
                <a:srgbClr val="EDE6DB"/>
              </a:solidFill>
              <a:latin typeface="Georgia"/>
              <a:ea typeface="Georgia"/>
              <a:cs typeface="Georgia"/>
              <a:sym typeface="Georgia"/>
            </a:endParaRPr>
          </a:p>
          <a:p>
            <a:pPr indent="-330200" lvl="3" marL="1828800" rtl="0" algn="l">
              <a:lnSpc>
                <a:spcPct val="130000"/>
              </a:lnSpc>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“Nespresso Club”</a:t>
            </a:r>
            <a:endParaRPr sz="1600">
              <a:solidFill>
                <a:srgbClr val="EDE6DB"/>
              </a:solidFill>
              <a:latin typeface="Georgia"/>
              <a:ea typeface="Georgia"/>
              <a:cs typeface="Georgia"/>
              <a:sym typeface="Georgia"/>
            </a:endParaRPr>
          </a:p>
          <a:p>
            <a:pPr indent="0" lvl="0" marL="1828800" rtl="0" algn="l">
              <a:lnSpc>
                <a:spcPct val="95000"/>
              </a:lnSpc>
              <a:spcBef>
                <a:spcPts val="1200"/>
              </a:spcBef>
              <a:spcAft>
                <a:spcPts val="1200"/>
              </a:spcAft>
              <a:buSzPts val="770"/>
              <a:buNone/>
            </a:pPr>
            <a:r>
              <a:t/>
            </a:r>
            <a:endParaRPr sz="1700">
              <a:solidFill>
                <a:srgbClr val="EDE6DB"/>
              </a:solidFill>
              <a:latin typeface="Georgia"/>
              <a:ea typeface="Georgia"/>
              <a:cs typeface="Georgia"/>
              <a:sym typeface="Georgia"/>
            </a:endParaRPr>
          </a:p>
        </p:txBody>
      </p:sp>
      <p:pic>
        <p:nvPicPr>
          <p:cNvPr descr="File:Coffee bean transparent.png - Wikimedia Commons" id="122" name="Google Shape;122;p19"/>
          <p:cNvPicPr preferRelativeResize="0"/>
          <p:nvPr/>
        </p:nvPicPr>
        <p:blipFill>
          <a:blip r:embed="rId3">
            <a:alphaModFix/>
          </a:blip>
          <a:stretch>
            <a:fillRect/>
          </a:stretch>
        </p:blipFill>
        <p:spPr>
          <a:xfrm>
            <a:off x="7831650" y="3797250"/>
            <a:ext cx="1243926" cy="1243926"/>
          </a:xfrm>
          <a:prstGeom prst="rect">
            <a:avLst/>
          </a:prstGeom>
          <a:noFill/>
          <a:ln>
            <a:noFill/>
          </a:ln>
        </p:spPr>
      </p:pic>
      <p:pic>
        <p:nvPicPr>
          <p:cNvPr descr="File:Coffee bean transparent.png - Wikimedia Commons" id="123" name="Google Shape;123;p19"/>
          <p:cNvPicPr preferRelativeResize="0"/>
          <p:nvPr/>
        </p:nvPicPr>
        <p:blipFill>
          <a:blip r:embed="rId3">
            <a:alphaModFix/>
          </a:blip>
          <a:stretch>
            <a:fillRect/>
          </a:stretch>
        </p:blipFill>
        <p:spPr>
          <a:xfrm>
            <a:off x="7487351" y="4385951"/>
            <a:ext cx="655225" cy="655225"/>
          </a:xfrm>
          <a:prstGeom prst="rect">
            <a:avLst/>
          </a:prstGeom>
          <a:noFill/>
          <a:ln>
            <a:noFill/>
          </a:ln>
        </p:spPr>
      </p:pic>
      <p:pic>
        <p:nvPicPr>
          <p:cNvPr id="124" name="Google Shape;124;p19"/>
          <p:cNvPicPr preferRelativeResize="0"/>
          <p:nvPr/>
        </p:nvPicPr>
        <p:blipFill>
          <a:blip r:embed="rId4">
            <a:alphaModFix/>
          </a:blip>
          <a:stretch>
            <a:fillRect/>
          </a:stretch>
        </p:blipFill>
        <p:spPr>
          <a:xfrm>
            <a:off x="4525052" y="168025"/>
            <a:ext cx="4307249" cy="1856900"/>
          </a:xfrm>
          <a:prstGeom prst="rect">
            <a:avLst/>
          </a:prstGeom>
          <a:noFill/>
          <a:ln cap="flat" cmpd="sng" w="38100">
            <a:solidFill>
              <a:schemeClr val="dk2"/>
            </a:solidFill>
            <a:prstDash val="solid"/>
            <a:round/>
            <a:headEnd len="sm" w="sm" type="none"/>
            <a:tailEnd len="sm" w="sm" type="none"/>
          </a:ln>
        </p:spPr>
      </p:pic>
      <p:pic>
        <p:nvPicPr>
          <p:cNvPr id="125" name="Google Shape;125;p19"/>
          <p:cNvPicPr preferRelativeResize="0"/>
          <p:nvPr/>
        </p:nvPicPr>
        <p:blipFill>
          <a:blip r:embed="rId5">
            <a:alphaModFix/>
          </a:blip>
          <a:stretch>
            <a:fillRect/>
          </a:stretch>
        </p:blipFill>
        <p:spPr>
          <a:xfrm>
            <a:off x="6386175" y="2200211"/>
            <a:ext cx="2446125" cy="142177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B09A79"/>
                </a:solidFill>
                <a:latin typeface="Georgia"/>
                <a:ea typeface="Georgia"/>
                <a:cs typeface="Georgia"/>
                <a:sym typeface="Georgia"/>
              </a:rPr>
              <a:t>Promotion Strategy </a:t>
            </a:r>
            <a:endParaRPr>
              <a:solidFill>
                <a:srgbClr val="B09A79"/>
              </a:solidFill>
              <a:latin typeface="Georgia"/>
              <a:ea typeface="Georgia"/>
              <a:cs typeface="Georgia"/>
              <a:sym typeface="Georgia"/>
            </a:endParaRPr>
          </a:p>
        </p:txBody>
      </p:sp>
      <p:sp>
        <p:nvSpPr>
          <p:cNvPr id="131" name="Google Shape;131;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EDE6DB"/>
              </a:buClr>
              <a:buSzPts val="1800"/>
              <a:buFont typeface="Georgia"/>
              <a:buChar char="●"/>
            </a:pPr>
            <a:r>
              <a:rPr lang="en">
                <a:solidFill>
                  <a:srgbClr val="EDE6DB"/>
                </a:solidFill>
                <a:latin typeface="Georgia"/>
                <a:ea typeface="Georgia"/>
                <a:cs typeface="Georgia"/>
                <a:sym typeface="Georgia"/>
              </a:rPr>
              <a:t>Marketing Budget and Resources</a:t>
            </a:r>
            <a:endParaRPr>
              <a:solidFill>
                <a:srgbClr val="EDE6DB"/>
              </a:solidFill>
              <a:latin typeface="Georgia"/>
              <a:ea typeface="Georgia"/>
              <a:cs typeface="Georgia"/>
              <a:sym typeface="Georgia"/>
            </a:endParaRPr>
          </a:p>
          <a:p>
            <a:pPr indent="-330200" lvl="1" marL="914400" rtl="0" algn="l">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Support Long-term brand strategy</a:t>
            </a:r>
            <a:endParaRPr sz="1200">
              <a:solidFill>
                <a:srgbClr val="EDE6DB"/>
              </a:solidFill>
              <a:latin typeface="Georgia"/>
              <a:ea typeface="Georgia"/>
              <a:cs typeface="Georgia"/>
              <a:sym typeface="Georgia"/>
            </a:endParaRPr>
          </a:p>
          <a:p>
            <a:pPr indent="-342900" lvl="0" marL="457200" rtl="0" algn="l">
              <a:spcBef>
                <a:spcPts val="1000"/>
              </a:spcBef>
              <a:spcAft>
                <a:spcPts val="0"/>
              </a:spcAft>
              <a:buClr>
                <a:srgbClr val="EDE6DB"/>
              </a:buClr>
              <a:buSzPts val="1800"/>
              <a:buFont typeface="Georgia"/>
              <a:buChar char="●"/>
            </a:pPr>
            <a:r>
              <a:rPr lang="en">
                <a:solidFill>
                  <a:srgbClr val="EDE6DB"/>
                </a:solidFill>
                <a:latin typeface="Georgia"/>
                <a:ea typeface="Georgia"/>
                <a:cs typeface="Georgia"/>
                <a:sym typeface="Georgia"/>
              </a:rPr>
              <a:t>Sales Channels and Distribution Networks</a:t>
            </a:r>
            <a:endParaRPr sz="1000">
              <a:solidFill>
                <a:srgbClr val="EDE6DB"/>
              </a:solidFill>
              <a:latin typeface="Georgia"/>
              <a:ea typeface="Georgia"/>
              <a:cs typeface="Georgia"/>
              <a:sym typeface="Georgia"/>
            </a:endParaRPr>
          </a:p>
          <a:p>
            <a:pPr indent="-342900" lvl="0" marL="457200" rtl="0" algn="l">
              <a:spcBef>
                <a:spcPts val="1000"/>
              </a:spcBef>
              <a:spcAft>
                <a:spcPts val="0"/>
              </a:spcAft>
              <a:buClr>
                <a:srgbClr val="EDE6DB"/>
              </a:buClr>
              <a:buSzPts val="1800"/>
              <a:buFont typeface="Georgia"/>
              <a:buChar char="●"/>
            </a:pPr>
            <a:r>
              <a:rPr lang="en">
                <a:solidFill>
                  <a:srgbClr val="EDE6DB"/>
                </a:solidFill>
                <a:latin typeface="Georgia"/>
                <a:ea typeface="Georgia"/>
                <a:cs typeface="Georgia"/>
                <a:sym typeface="Georgia"/>
              </a:rPr>
              <a:t>Strongest Influences</a:t>
            </a:r>
            <a:endParaRPr>
              <a:solidFill>
                <a:srgbClr val="EDE6DB"/>
              </a:solidFill>
              <a:latin typeface="Georgia"/>
              <a:ea typeface="Georgia"/>
              <a:cs typeface="Georgia"/>
              <a:sym typeface="Georgia"/>
            </a:endParaRPr>
          </a:p>
          <a:p>
            <a:pPr indent="-330200" lvl="1" marL="914400" rtl="0" algn="l">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Retail, Online, Distribution</a:t>
            </a:r>
            <a:endParaRPr sz="1600">
              <a:solidFill>
                <a:srgbClr val="EDE6DB"/>
              </a:solidFill>
              <a:latin typeface="Georgia"/>
              <a:ea typeface="Georgia"/>
              <a:cs typeface="Georgia"/>
              <a:sym typeface="Georgia"/>
            </a:endParaRPr>
          </a:p>
        </p:txBody>
      </p:sp>
      <p:pic>
        <p:nvPicPr>
          <p:cNvPr descr="File:Coffee bean transparent.png - Wikimedia Commons" id="132" name="Google Shape;132;p20"/>
          <p:cNvPicPr preferRelativeResize="0"/>
          <p:nvPr/>
        </p:nvPicPr>
        <p:blipFill>
          <a:blip r:embed="rId3">
            <a:alphaModFix/>
          </a:blip>
          <a:stretch>
            <a:fillRect/>
          </a:stretch>
        </p:blipFill>
        <p:spPr>
          <a:xfrm>
            <a:off x="7831650" y="3797250"/>
            <a:ext cx="1243926" cy="1243926"/>
          </a:xfrm>
          <a:prstGeom prst="rect">
            <a:avLst/>
          </a:prstGeom>
          <a:noFill/>
          <a:ln>
            <a:noFill/>
          </a:ln>
        </p:spPr>
      </p:pic>
      <p:pic>
        <p:nvPicPr>
          <p:cNvPr descr="File:Coffee bean transparent.png - Wikimedia Commons" id="133" name="Google Shape;133;p20"/>
          <p:cNvPicPr preferRelativeResize="0"/>
          <p:nvPr/>
        </p:nvPicPr>
        <p:blipFill>
          <a:blip r:embed="rId3">
            <a:alphaModFix/>
          </a:blip>
          <a:stretch>
            <a:fillRect/>
          </a:stretch>
        </p:blipFill>
        <p:spPr>
          <a:xfrm>
            <a:off x="7487351" y="4385951"/>
            <a:ext cx="655225" cy="655225"/>
          </a:xfrm>
          <a:prstGeom prst="rect">
            <a:avLst/>
          </a:prstGeom>
          <a:noFill/>
          <a:ln>
            <a:noFill/>
          </a:ln>
        </p:spPr>
      </p:pic>
      <p:pic>
        <p:nvPicPr>
          <p:cNvPr id="134" name="Google Shape;134;p20"/>
          <p:cNvPicPr preferRelativeResize="0"/>
          <p:nvPr/>
        </p:nvPicPr>
        <p:blipFill>
          <a:blip r:embed="rId4">
            <a:alphaModFix/>
          </a:blip>
          <a:stretch>
            <a:fillRect/>
          </a:stretch>
        </p:blipFill>
        <p:spPr>
          <a:xfrm>
            <a:off x="5033988" y="445025"/>
            <a:ext cx="3419475" cy="1333500"/>
          </a:xfrm>
          <a:prstGeom prst="rect">
            <a:avLst/>
          </a:prstGeom>
          <a:noFill/>
          <a:ln cap="flat" cmpd="sng" w="38100">
            <a:solidFill>
              <a:schemeClr val="dk2"/>
            </a:solidFill>
            <a:prstDash val="solid"/>
            <a:round/>
            <a:headEnd len="sm" w="sm" type="none"/>
            <a:tailEnd len="sm" w="sm" type="none"/>
          </a:ln>
        </p:spPr>
      </p:pic>
      <p:pic>
        <p:nvPicPr>
          <p:cNvPr id="135" name="Google Shape;135;p20"/>
          <p:cNvPicPr preferRelativeResize="0"/>
          <p:nvPr/>
        </p:nvPicPr>
        <p:blipFill>
          <a:blip r:embed="rId5">
            <a:alphaModFix/>
          </a:blip>
          <a:stretch>
            <a:fillRect/>
          </a:stretch>
        </p:blipFill>
        <p:spPr>
          <a:xfrm>
            <a:off x="4157188" y="2968675"/>
            <a:ext cx="2857500" cy="1600200"/>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B09A79"/>
                </a:solidFill>
                <a:latin typeface="Georgia"/>
                <a:ea typeface="Georgia"/>
                <a:cs typeface="Georgia"/>
                <a:sym typeface="Georgia"/>
              </a:rPr>
              <a:t>Product</a:t>
            </a:r>
            <a:endParaRPr>
              <a:solidFill>
                <a:srgbClr val="B09A79"/>
              </a:solidFill>
              <a:latin typeface="Georgia"/>
              <a:ea typeface="Georgia"/>
              <a:cs typeface="Georgia"/>
              <a:sym typeface="Georgia"/>
            </a:endParaRPr>
          </a:p>
        </p:txBody>
      </p:sp>
      <p:sp>
        <p:nvSpPr>
          <p:cNvPr id="141" name="Google Shape;141;p21"/>
          <p:cNvSpPr txBox="1"/>
          <p:nvPr>
            <p:ph idx="1" type="body"/>
          </p:nvPr>
        </p:nvSpPr>
        <p:spPr>
          <a:xfrm>
            <a:off x="311700" y="1152475"/>
            <a:ext cx="6316500" cy="3635700"/>
          </a:xfrm>
          <a:prstGeom prst="rect">
            <a:avLst/>
          </a:prstGeom>
        </p:spPr>
        <p:txBody>
          <a:bodyPr anchorCtr="0" anchor="t" bIns="91425" lIns="91425" spcFirstLastPara="1" rIns="91425" wrap="square" tIns="91425">
            <a:noAutofit/>
          </a:bodyPr>
          <a:lstStyle/>
          <a:p>
            <a:pPr indent="-342900" lvl="0" marL="457200" rtl="0" algn="l">
              <a:spcBef>
                <a:spcPts val="1200"/>
              </a:spcBef>
              <a:spcAft>
                <a:spcPts val="0"/>
              </a:spcAft>
              <a:buClr>
                <a:srgbClr val="EDE6DB"/>
              </a:buClr>
              <a:buSzPts val="1800"/>
              <a:buFont typeface="Georgia"/>
              <a:buChar char="●"/>
            </a:pPr>
            <a:r>
              <a:rPr b="1" lang="en">
                <a:solidFill>
                  <a:srgbClr val="EDE6DB"/>
                </a:solidFill>
                <a:latin typeface="Georgia"/>
                <a:ea typeface="Georgia"/>
                <a:cs typeface="Georgia"/>
                <a:sym typeface="Georgia"/>
              </a:rPr>
              <a:t>Unique Features:</a:t>
            </a:r>
            <a:endParaRPr>
              <a:solidFill>
                <a:srgbClr val="EDE6DB"/>
              </a:solidFill>
              <a:latin typeface="Georgia"/>
              <a:ea typeface="Georgia"/>
              <a:cs typeface="Georgia"/>
              <a:sym typeface="Georgia"/>
            </a:endParaRPr>
          </a:p>
          <a:p>
            <a:pPr indent="-330200" lvl="1" marL="914400" rtl="0" algn="l">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Elegant design</a:t>
            </a:r>
            <a:endParaRPr sz="1600">
              <a:solidFill>
                <a:srgbClr val="EDE6DB"/>
              </a:solidFill>
              <a:latin typeface="Georgia"/>
              <a:ea typeface="Georgia"/>
              <a:cs typeface="Georgia"/>
              <a:sym typeface="Georgia"/>
            </a:endParaRPr>
          </a:p>
          <a:p>
            <a:pPr indent="-330200" lvl="1" marL="914400" rtl="0" algn="l">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Easy use</a:t>
            </a:r>
            <a:endParaRPr sz="1600">
              <a:solidFill>
                <a:srgbClr val="EDE6DB"/>
              </a:solidFill>
              <a:latin typeface="Georgia"/>
              <a:ea typeface="Georgia"/>
              <a:cs typeface="Georgia"/>
              <a:sym typeface="Georgia"/>
            </a:endParaRPr>
          </a:p>
          <a:p>
            <a:pPr indent="-330200" lvl="1" marL="914400" rtl="0" algn="l">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Premium coffee experience</a:t>
            </a:r>
            <a:endParaRPr sz="1600">
              <a:solidFill>
                <a:srgbClr val="EDE6DB"/>
              </a:solidFill>
              <a:latin typeface="Georgia"/>
              <a:ea typeface="Georgia"/>
              <a:cs typeface="Georgia"/>
              <a:sym typeface="Georgia"/>
            </a:endParaRPr>
          </a:p>
          <a:p>
            <a:pPr indent="-330200" lvl="1" marL="914400" rtl="0" algn="l">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Wide variety of pod flavors (seasonal promotions/holiday specials)</a:t>
            </a:r>
            <a:endParaRPr sz="1600">
              <a:solidFill>
                <a:srgbClr val="EDE6DB"/>
              </a:solidFill>
              <a:latin typeface="Georgia"/>
              <a:ea typeface="Georgia"/>
              <a:cs typeface="Georgia"/>
              <a:sym typeface="Georgia"/>
            </a:endParaRPr>
          </a:p>
          <a:p>
            <a:pPr indent="-330200" lvl="1" marL="914400" rtl="0" algn="l">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Standard, </a:t>
            </a:r>
            <a:r>
              <a:rPr lang="en" sz="1600">
                <a:solidFill>
                  <a:srgbClr val="EDE6DB"/>
                </a:solidFill>
                <a:latin typeface="Georgia"/>
                <a:ea typeface="Georgia"/>
                <a:cs typeface="Georgia"/>
                <a:sym typeface="Georgia"/>
              </a:rPr>
              <a:t>Premium</a:t>
            </a:r>
            <a:r>
              <a:rPr lang="en" sz="1600">
                <a:solidFill>
                  <a:srgbClr val="EDE6DB"/>
                </a:solidFill>
                <a:latin typeface="Georgia"/>
                <a:ea typeface="Georgia"/>
                <a:cs typeface="Georgia"/>
                <a:sym typeface="Georgia"/>
              </a:rPr>
              <a:t>, Deluxe, REVOLVE </a:t>
            </a:r>
            <a:endParaRPr sz="1600">
              <a:solidFill>
                <a:srgbClr val="EDE6DB"/>
              </a:solidFill>
              <a:latin typeface="Georgia"/>
              <a:ea typeface="Georgia"/>
              <a:cs typeface="Georgia"/>
              <a:sym typeface="Georgia"/>
            </a:endParaRPr>
          </a:p>
          <a:p>
            <a:pPr indent="-330200" lvl="1" marL="914400" rtl="0" algn="l">
              <a:spcBef>
                <a:spcPts val="0"/>
              </a:spcBef>
              <a:spcAft>
                <a:spcPts val="0"/>
              </a:spcAft>
              <a:buClr>
                <a:srgbClr val="EDE6DB"/>
              </a:buClr>
              <a:buSzPts val="1600"/>
              <a:buFont typeface="Georgia"/>
              <a:buChar char="○"/>
            </a:pPr>
            <a:r>
              <a:rPr lang="en" sz="1600">
                <a:solidFill>
                  <a:srgbClr val="EDE6DB"/>
                </a:solidFill>
                <a:latin typeface="Georgia"/>
                <a:ea typeface="Georgia"/>
                <a:cs typeface="Georgia"/>
                <a:sym typeface="Georgia"/>
              </a:rPr>
              <a:t>Eco-Friendly</a:t>
            </a:r>
            <a:endParaRPr sz="1600">
              <a:solidFill>
                <a:srgbClr val="EDE6DB"/>
              </a:solidFill>
              <a:latin typeface="Georgia"/>
              <a:ea typeface="Georgia"/>
              <a:cs typeface="Georgia"/>
              <a:sym typeface="Georgia"/>
            </a:endParaRPr>
          </a:p>
          <a:p>
            <a:pPr indent="0" lvl="0" marL="0" rtl="0" algn="l">
              <a:spcBef>
                <a:spcPts val="1200"/>
              </a:spcBef>
              <a:spcAft>
                <a:spcPts val="0"/>
              </a:spcAft>
              <a:buNone/>
            </a:pPr>
            <a:r>
              <a:t/>
            </a:r>
            <a:endParaRPr sz="1500">
              <a:solidFill>
                <a:srgbClr val="EDE6DB"/>
              </a:solidFill>
              <a:latin typeface="Georgia"/>
              <a:ea typeface="Georgia"/>
              <a:cs typeface="Georgia"/>
              <a:sym typeface="Georgia"/>
            </a:endParaRPr>
          </a:p>
          <a:p>
            <a:pPr indent="0" lvl="0" marL="0" rtl="0" algn="l">
              <a:spcBef>
                <a:spcPts val="1200"/>
              </a:spcBef>
              <a:spcAft>
                <a:spcPts val="1200"/>
              </a:spcAft>
              <a:buNone/>
            </a:pPr>
            <a:r>
              <a:t/>
            </a:r>
            <a:endParaRPr sz="1100">
              <a:solidFill>
                <a:srgbClr val="EDE6DB"/>
              </a:solidFill>
              <a:latin typeface="Georgia"/>
              <a:ea typeface="Georgia"/>
              <a:cs typeface="Georgia"/>
              <a:sym typeface="Georgia"/>
            </a:endParaRPr>
          </a:p>
        </p:txBody>
      </p:sp>
      <p:pic>
        <p:nvPicPr>
          <p:cNvPr descr="File:Coffee bean transparent.png - Wikimedia Commons" id="142" name="Google Shape;142;p21"/>
          <p:cNvPicPr preferRelativeResize="0"/>
          <p:nvPr/>
        </p:nvPicPr>
        <p:blipFill>
          <a:blip r:embed="rId3">
            <a:alphaModFix/>
          </a:blip>
          <a:stretch>
            <a:fillRect/>
          </a:stretch>
        </p:blipFill>
        <p:spPr>
          <a:xfrm>
            <a:off x="7831650" y="3797250"/>
            <a:ext cx="1243926" cy="1243926"/>
          </a:xfrm>
          <a:prstGeom prst="rect">
            <a:avLst/>
          </a:prstGeom>
          <a:noFill/>
          <a:ln>
            <a:noFill/>
          </a:ln>
        </p:spPr>
      </p:pic>
      <p:pic>
        <p:nvPicPr>
          <p:cNvPr descr="File:Coffee bean transparent.png - Wikimedia Commons" id="143" name="Google Shape;143;p21"/>
          <p:cNvPicPr preferRelativeResize="0"/>
          <p:nvPr/>
        </p:nvPicPr>
        <p:blipFill>
          <a:blip r:embed="rId3">
            <a:alphaModFix/>
          </a:blip>
          <a:stretch>
            <a:fillRect/>
          </a:stretch>
        </p:blipFill>
        <p:spPr>
          <a:xfrm>
            <a:off x="7487351" y="4385951"/>
            <a:ext cx="655225" cy="655225"/>
          </a:xfrm>
          <a:prstGeom prst="rect">
            <a:avLst/>
          </a:prstGeom>
          <a:noFill/>
          <a:ln>
            <a:noFill/>
          </a:ln>
        </p:spPr>
      </p:pic>
      <p:pic>
        <p:nvPicPr>
          <p:cNvPr id="144" name="Google Shape;144;p21"/>
          <p:cNvPicPr preferRelativeResize="0"/>
          <p:nvPr/>
        </p:nvPicPr>
        <p:blipFill rotWithShape="1">
          <a:blip r:embed="rId4">
            <a:alphaModFix/>
          </a:blip>
          <a:srcRect b="27556" l="0" r="0" t="12369"/>
          <a:stretch/>
        </p:blipFill>
        <p:spPr>
          <a:xfrm>
            <a:off x="6628275" y="786075"/>
            <a:ext cx="2373351" cy="3090074"/>
          </a:xfrm>
          <a:prstGeom prst="rect">
            <a:avLst/>
          </a:prstGeom>
          <a:noFill/>
          <a:ln cap="flat" cmpd="sng" w="38100">
            <a:solidFill>
              <a:schemeClr val="dk2"/>
            </a:solidFill>
            <a:prstDash val="solid"/>
            <a:round/>
            <a:headEnd len="sm" w="sm" type="none"/>
            <a:tailEnd len="sm" w="sm" type="none"/>
          </a:ln>
        </p:spPr>
      </p:pic>
      <p:pic>
        <p:nvPicPr>
          <p:cNvPr id="145" name="Google Shape;145;p21"/>
          <p:cNvPicPr preferRelativeResize="0"/>
          <p:nvPr/>
        </p:nvPicPr>
        <p:blipFill>
          <a:blip r:embed="rId5">
            <a:alphaModFix/>
          </a:blip>
          <a:stretch>
            <a:fillRect/>
          </a:stretch>
        </p:blipFill>
        <p:spPr>
          <a:xfrm>
            <a:off x="2570475" y="3730629"/>
            <a:ext cx="3408750" cy="119062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